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3"/>
  </p:notesMasterIdLst>
  <p:sldIdLst>
    <p:sldId id="334" r:id="rId5"/>
    <p:sldId id="302" r:id="rId6"/>
    <p:sldId id="322" r:id="rId7"/>
    <p:sldId id="325" r:id="rId8"/>
    <p:sldId id="303" r:id="rId9"/>
    <p:sldId id="304" r:id="rId10"/>
    <p:sldId id="321" r:id="rId11"/>
    <p:sldId id="332" r:id="rId12"/>
    <p:sldId id="333" r:id="rId13"/>
    <p:sldId id="331" r:id="rId14"/>
    <p:sldId id="329" r:id="rId15"/>
    <p:sldId id="330" r:id="rId16"/>
    <p:sldId id="323" r:id="rId17"/>
    <p:sldId id="328" r:id="rId18"/>
    <p:sldId id="324" r:id="rId19"/>
    <p:sldId id="326" r:id="rId20"/>
    <p:sldId id="327" r:id="rId21"/>
    <p:sldId id="289" r:id="rId2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368C"/>
    <a:srgbClr val="FFF8AA"/>
    <a:srgbClr val="3E3F3E"/>
    <a:srgbClr val="191C51"/>
    <a:srgbClr val="F7F4F0"/>
    <a:srgbClr val="FEEB3C"/>
    <a:srgbClr val="6AE0B2"/>
    <a:srgbClr val="50BBD8"/>
    <a:srgbClr val="DFF2FD"/>
    <a:srgbClr val="123C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213"/>
    <p:restoredTop sz="73537" autoAdjust="0"/>
  </p:normalViewPr>
  <p:slideViewPr>
    <p:cSldViewPr>
      <p:cViewPr varScale="1">
        <p:scale>
          <a:sx n="57" d="100"/>
          <a:sy n="57" d="100"/>
        </p:scale>
        <p:origin x="512" y="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3FAFDDC-8F9A-4C23-81B4-BE3B61936F55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0D71329-A199-4908-BD08-4D20F961A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023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1774">
              <a:defRPr/>
            </a:pPr>
            <a:endParaRPr lang="en-US" dirty="0"/>
          </a:p>
          <a:p>
            <a:pPr defTabSz="931774">
              <a:defRPr/>
            </a:pPr>
            <a:endParaRPr lang="en-US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03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D71329-A199-4908-BD08-4D20F961A9E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7262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D71329-A199-4908-BD08-4D20F961A9E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6073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D71329-A199-4908-BD08-4D20F961A9E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5659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D71329-A199-4908-BD08-4D20F961A9E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258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D71329-A199-4908-BD08-4D20F961A9E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9685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  <a:p>
            <a:endParaRPr lang="en-GB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D71329-A199-4908-BD08-4D20F961A9E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4315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D71329-A199-4908-BD08-4D20F961A9E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4584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D71329-A199-4908-BD08-4D20F961A9E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8266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D71329-A199-4908-BD08-4D20F961A9E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4361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  <a:p>
            <a:r>
              <a:rPr lang="en-GB" dirty="0"/>
              <a:t>In Reception your children will learn all the single letter sounds and begin to learn diagraphs and trigraphs.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D71329-A199-4908-BD08-4D20F961A9E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4430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  <a:p>
            <a:endParaRPr lang="en-GB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D71329-A199-4908-BD08-4D20F961A9E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0441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GB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D71329-A199-4908-BD08-4D20F961A9E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2901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GB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D71329-A199-4908-BD08-4D20F961A9E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7779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D71329-A199-4908-BD08-4D20F961A9E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1470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D71329-A199-4908-BD08-4D20F961A9E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4310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Use the spelling sequence to model rain</a:t>
            </a:r>
          </a:p>
          <a:p>
            <a:endParaRPr lang="en-US" dirty="0"/>
          </a:p>
          <a:p>
            <a:r>
              <a:rPr lang="en-US" dirty="0"/>
              <a:t>Say the word – warm it up – stretch the word – robot talk the word – blend the word – count the sounds within the word – say the word</a:t>
            </a:r>
          </a:p>
          <a:p>
            <a:endParaRPr lang="en-US" dirty="0"/>
          </a:p>
          <a:p>
            <a:r>
              <a:rPr lang="en-US" dirty="0"/>
              <a:t>You can talk about how you support your children with their writing in school.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D71329-A199-4908-BD08-4D20F961A9E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8358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30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9EE6DAC1-D1C4-44C1-94A2-421CC7912EF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057C146-F1E7-49B6-BFE0-AF8988985CDF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E5203A9-005D-5178-5EED-55127D51D3F1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rgbClr val="011E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F80FCCFA-0978-9449-3585-5BA8CCC1752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  <p:pic>
        <p:nvPicPr>
          <p:cNvPr id="9" name="Picture 8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5F4F94D1-F17C-AE14-BFEE-CB69FA475C8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5100" y="127241"/>
            <a:ext cx="2134332" cy="645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246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9EE6DAC1-D1C4-44C1-94A2-421CC7912EF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057C146-F1E7-49B6-BFE0-AF8988985C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993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9EE6DAC1-D1C4-44C1-94A2-421CC7912EF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057C146-F1E7-49B6-BFE0-AF8988985C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20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9EE6DAC1-D1C4-44C1-94A2-421CC7912EF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057C146-F1E7-49B6-BFE0-AF8988985C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407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9EE6DAC1-D1C4-44C1-94A2-421CC7912EF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057C146-F1E7-49B6-BFE0-AF8988985C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462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9EE6DAC1-D1C4-44C1-94A2-421CC7912EF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057C146-F1E7-49B6-BFE0-AF8988985C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04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9EE6DAC1-D1C4-44C1-94A2-421CC7912EF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057C146-F1E7-49B6-BFE0-AF8988985C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308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9EE6DAC1-D1C4-44C1-94A2-421CC7912EF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057C146-F1E7-49B6-BFE0-AF8988985C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004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9EE6DAC1-D1C4-44C1-94A2-421CC7912EF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057C146-F1E7-49B6-BFE0-AF8988985C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245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9EE6DAC1-D1C4-44C1-94A2-421CC7912EF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057C146-F1E7-49B6-BFE0-AF8988985C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134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9EE6DAC1-D1C4-44C1-94A2-421CC7912EF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057C146-F1E7-49B6-BFE0-AF8988985C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1877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troduction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CDD45-0E24-824E-8528-54480BCF58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2000" y="1260000"/>
            <a:ext cx="9162574" cy="720000"/>
          </a:xfrm>
        </p:spPr>
        <p:txBody>
          <a:bodyPr anchor="t" anchorCtr="0"/>
          <a:lstStyle>
            <a:lvl1pPr algn="l"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/>
              <a:t>Add Title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DB4FFB-A229-AF47-8E60-155F5A2CCF9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2000" y="2088000"/>
            <a:ext cx="9144000" cy="2340000"/>
          </a:xfrm>
        </p:spPr>
        <p:txBody>
          <a:bodyPr anchor="t" anchorCtr="0"/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Add introduction text or statement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0FF5F-86DC-2A48-BA0E-9956D2F5E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EB2273-3E9C-714C-947C-062AFA427E83}"/>
              </a:ext>
            </a:extLst>
          </p:cNvPr>
          <p:cNvSpPr txBox="1"/>
          <p:nvPr userDrawn="1"/>
        </p:nvSpPr>
        <p:spPr>
          <a:xfrm>
            <a:off x="13462355" y="-35169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GB" sz="1200">
              <a:solidFill>
                <a:schemeClr val="tx2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399DBD-03B7-8A4A-96A1-57D466B2A4DA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8C7ED201-DC4D-DD43-B1BA-D1C5FD977E0D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49884F-C230-2840-A235-C67DEF4D638D}"/>
              </a:ext>
            </a:extLst>
          </p:cNvPr>
          <p:cNvSpPr txBox="1"/>
          <p:nvPr userDrawn="1"/>
        </p:nvSpPr>
        <p:spPr>
          <a:xfrm>
            <a:off x="0" y="828961"/>
            <a:ext cx="12192000" cy="6029039"/>
          </a:xfrm>
          <a:prstGeom prst="rect">
            <a:avLst/>
          </a:prstGeom>
          <a:solidFill>
            <a:srgbClr val="82368C"/>
          </a:solidFill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9BEB5F-9D55-FF46-AD50-3DDD9975C106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rgbClr val="011E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3B2138DE-848C-BD44-81AE-E236870F01B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3962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Header or Statement 1">
    <p:bg>
      <p:bgPr>
        <a:solidFill>
          <a:srgbClr val="8236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CDD45-0E24-824E-8528-54480BCF58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4261727"/>
          </a:xfrm>
        </p:spPr>
        <p:txBody>
          <a:bodyPr anchor="ctr"/>
          <a:lstStyle>
            <a:lvl1pPr algn="ctr">
              <a:defRPr sz="4000" b="0" i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r>
              <a:rPr lang="en-US"/>
              <a:t>Add Section tile, quote or statement text</a:t>
            </a: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2DE61C-E417-A942-ABC7-E6B5E070AC74}"/>
              </a:ext>
            </a:extLst>
          </p:cNvPr>
          <p:cNvSpPr txBox="1"/>
          <p:nvPr userDrawn="1"/>
        </p:nvSpPr>
        <p:spPr>
          <a:xfrm>
            <a:off x="2451100" y="2286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D6BA1C-40D6-E446-A616-7AEC730EF316}"/>
              </a:ext>
            </a:extLst>
          </p:cNvPr>
          <p:cNvSpPr txBox="1"/>
          <p:nvPr userDrawn="1"/>
        </p:nvSpPr>
        <p:spPr>
          <a:xfrm>
            <a:off x="11087100" y="6985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F5BF0C-A5A7-CF45-B326-B67DC229E2F7}"/>
              </a:ext>
            </a:extLst>
          </p:cNvPr>
          <p:cNvSpPr txBox="1"/>
          <p:nvPr userDrawn="1"/>
        </p:nvSpPr>
        <p:spPr>
          <a:xfrm>
            <a:off x="8204200" y="4318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246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29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F2966852-58B6-B649-819B-039C5C71167D}"/>
              </a:ext>
            </a:extLst>
          </p:cNvPr>
          <p:cNvSpPr txBox="1"/>
          <p:nvPr/>
        </p:nvSpPr>
        <p:spPr>
          <a:xfrm>
            <a:off x="2454442" y="298383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BD68600-D377-0043-B364-5B211374D95B}"/>
              </a:ext>
            </a:extLst>
          </p:cNvPr>
          <p:cNvSpPr txBox="1"/>
          <p:nvPr/>
        </p:nvSpPr>
        <p:spPr>
          <a:xfrm>
            <a:off x="2454442" y="3070459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1D0776D-710E-384C-BA98-543A04B6B13D}"/>
              </a:ext>
            </a:extLst>
          </p:cNvPr>
          <p:cNvSpPr txBox="1"/>
          <p:nvPr/>
        </p:nvSpPr>
        <p:spPr>
          <a:xfrm>
            <a:off x="2897204" y="3031958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7D384C4-5185-644B-80D8-1E7243BC7E58}"/>
              </a:ext>
            </a:extLst>
          </p:cNvPr>
          <p:cNvSpPr txBox="1"/>
          <p:nvPr/>
        </p:nvSpPr>
        <p:spPr>
          <a:xfrm>
            <a:off x="3051208" y="300308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CCBC664-4DCE-8845-B646-922F1513CFC2}"/>
              </a:ext>
            </a:extLst>
          </p:cNvPr>
          <p:cNvSpPr txBox="1"/>
          <p:nvPr/>
        </p:nvSpPr>
        <p:spPr>
          <a:xfrm>
            <a:off x="2752825" y="3243714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FBA2A3-D307-6147-A3E2-9594050BC8A1}"/>
              </a:ext>
            </a:extLst>
          </p:cNvPr>
          <p:cNvSpPr txBox="1"/>
          <p:nvPr/>
        </p:nvSpPr>
        <p:spPr>
          <a:xfrm>
            <a:off x="2365513" y="340912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06D9C1-7D05-BF49-A5B0-6A2A3AE5F12C}"/>
              </a:ext>
            </a:extLst>
          </p:cNvPr>
          <p:cNvSpPr txBox="1"/>
          <p:nvPr/>
        </p:nvSpPr>
        <p:spPr>
          <a:xfrm>
            <a:off x="3717235" y="4144617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pic>
        <p:nvPicPr>
          <p:cNvPr id="8" name="Picture 7" descr="A picture containing plant, flower&#10;&#10;Description automatically generated">
            <a:extLst>
              <a:ext uri="{FF2B5EF4-FFF2-40B4-BE49-F238E27FC236}">
                <a16:creationId xmlns:a16="http://schemas.microsoft.com/office/drawing/2014/main" id="{A580D6EF-E9F8-3345-9DD6-F4A27DFCA1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181" y="804102"/>
            <a:ext cx="12192000" cy="631671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153C795-0DF0-4FF4-B151-C58596BD51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964" y="1340499"/>
            <a:ext cx="3519038" cy="1064315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2A54F4E7-F314-F64E-8752-DB21BD0B962D}"/>
              </a:ext>
            </a:extLst>
          </p:cNvPr>
          <p:cNvSpPr txBox="1">
            <a:spLocks/>
          </p:cNvSpPr>
          <p:nvPr/>
        </p:nvSpPr>
        <p:spPr>
          <a:xfrm>
            <a:off x="317460" y="2745852"/>
            <a:ext cx="6426612" cy="136629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500" kern="120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baseline="0" dirty="0">
                <a:solidFill>
                  <a:schemeClr val="bg1"/>
                </a:solidFill>
                <a:latin typeface="Source Sans Pro" panose="020B0503030403020204" pitchFamily="34" charset="0"/>
              </a:rPr>
              <a:t>Getting all children to read well, quickly.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5F6D8A-ECC0-02CE-0157-B0A443763E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75920" y="4037401"/>
            <a:ext cx="2448316" cy="2092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3726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F6941AD-E73E-4944-8ECC-FDDB66FD70B9}"/>
              </a:ext>
            </a:extLst>
          </p:cNvPr>
          <p:cNvSpPr txBox="1">
            <a:spLocks/>
          </p:cNvSpPr>
          <p:nvPr/>
        </p:nvSpPr>
        <p:spPr>
          <a:xfrm>
            <a:off x="1456961" y="1209481"/>
            <a:ext cx="10268352" cy="5562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we going to cover? </a:t>
            </a:r>
            <a:endParaRPr lang="en-GB" sz="1600" dirty="0">
              <a:solidFill>
                <a:srgbClr val="3E3F3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ADC96475-AFFB-7F40-8C63-52BCA2F315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84" y="5232073"/>
            <a:ext cx="1207375" cy="10049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AB22EE-A104-4140-828B-B0A781FB56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56440" y="4698190"/>
            <a:ext cx="1800244" cy="153884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2BEE2E2-F170-4E43-BFD6-0D9397107AD3}"/>
              </a:ext>
            </a:extLst>
          </p:cNvPr>
          <p:cNvSpPr/>
          <p:nvPr/>
        </p:nvSpPr>
        <p:spPr>
          <a:xfrm>
            <a:off x="1456961" y="1988840"/>
            <a:ext cx="8815503" cy="373647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Phonics? 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Essential Letters and Sounds?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we teach phonics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Getting children ready to read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Supporting your child with reading at home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Pronouncing pure sounds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Using the letter formations and spelling sequence to support writing at home</a:t>
            </a:r>
            <a:endParaRPr lang="en-US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2151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F6941AD-E73E-4944-8ECC-FDDB66FD70B9}"/>
              </a:ext>
            </a:extLst>
          </p:cNvPr>
          <p:cNvSpPr txBox="1">
            <a:spLocks/>
          </p:cNvSpPr>
          <p:nvPr/>
        </p:nvSpPr>
        <p:spPr>
          <a:xfrm>
            <a:off x="494452" y="1192703"/>
            <a:ext cx="11211409" cy="628735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phonics?  </a:t>
            </a:r>
            <a:endParaRPr lang="en-GB" sz="1600" dirty="0">
              <a:solidFill>
                <a:srgbClr val="3E3F3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ADC96475-AFFB-7F40-8C63-52BCA2F315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452" y="5229200"/>
            <a:ext cx="1207375" cy="10049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AB22EE-A104-4140-828B-B0A781FB56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05617" y="4695317"/>
            <a:ext cx="1800244" cy="153884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2BEE2E2-F170-4E43-BFD6-0D9397107AD3}"/>
              </a:ext>
            </a:extLst>
          </p:cNvPr>
          <p:cNvSpPr/>
          <p:nvPr/>
        </p:nvSpPr>
        <p:spPr>
          <a:xfrm>
            <a:off x="1441128" y="2030853"/>
            <a:ext cx="9335392" cy="276998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method of teaching beginners to read and pronounce words by learning to associate letters or letter groups with the sounds they represent. </a:t>
            </a:r>
          </a:p>
          <a:p>
            <a:pPr>
              <a:lnSpc>
                <a:spcPct val="150000"/>
              </a:lnSpc>
            </a:pP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There are 44 main sounds in the English Language. Each sound is represented by a grapheme (the written representation of a sound). </a:t>
            </a:r>
          </a:p>
          <a:p>
            <a:endParaRPr lang="en-GB" sz="2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83405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F6941AD-E73E-4944-8ECC-FDDB66FD70B9}"/>
              </a:ext>
            </a:extLst>
          </p:cNvPr>
          <p:cNvSpPr txBox="1">
            <a:spLocks/>
          </p:cNvSpPr>
          <p:nvPr/>
        </p:nvSpPr>
        <p:spPr>
          <a:xfrm>
            <a:off x="479376" y="1207274"/>
            <a:ext cx="11233248" cy="72008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phonics?</a:t>
            </a:r>
            <a:r>
              <a:rPr lang="en-GB" sz="3500" b="1" dirty="0">
                <a:solidFill>
                  <a:srgbClr val="82368C"/>
                </a:solidFill>
                <a:effectLst/>
              </a:rPr>
              <a:t>  </a:t>
            </a:r>
            <a:endParaRPr lang="en-GB" sz="1600" dirty="0">
              <a:solidFill>
                <a:srgbClr val="3E3F3E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BEE2E2-F170-4E43-BFD6-0D9397107AD3}"/>
              </a:ext>
            </a:extLst>
          </p:cNvPr>
          <p:cNvSpPr/>
          <p:nvPr/>
        </p:nvSpPr>
        <p:spPr>
          <a:xfrm>
            <a:off x="1415480" y="1844824"/>
            <a:ext cx="9361040" cy="419813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Phoneme</a:t>
            </a: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the smallest single identifiable sound in a word. 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 example, in the word 'cat' there are three phonemes c/a/t.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Grapheme: </a:t>
            </a: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written representation of a sound. 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Digraph:</a:t>
            </a: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two letters making one sound. For example, /sh/ in the word '</a:t>
            </a:r>
            <a:r>
              <a:rPr lang="en-GB" sz="2000" b="1" dirty="0">
                <a:solidFill>
                  <a:srgbClr val="82368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sh</a:t>
            </a: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op'. 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Trigraph:</a:t>
            </a: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three letters making one sound. For example, /igh/ in the word 'n</a:t>
            </a:r>
            <a:r>
              <a:rPr lang="en-GB" sz="2000" b="1" dirty="0">
                <a:solidFill>
                  <a:srgbClr val="82368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igh</a:t>
            </a: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t'.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Split digraph</a:t>
            </a: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two vowel letters split but are split by one or more consonants. For example, /a-e/ in the word 'c</a:t>
            </a:r>
            <a:r>
              <a:rPr lang="en-GB" sz="2000" b="1" dirty="0">
                <a:solidFill>
                  <a:srgbClr val="82368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</a:t>
            </a: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</a:t>
            </a:r>
            <a:r>
              <a:rPr lang="en-GB" sz="2000" b="1" dirty="0">
                <a:solidFill>
                  <a:srgbClr val="82368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</a:t>
            </a: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'.</a:t>
            </a:r>
          </a:p>
        </p:txBody>
      </p:sp>
    </p:spTree>
    <p:extLst>
      <p:ext uri="{BB962C8B-B14F-4D97-AF65-F5344CB8AC3E}">
        <p14:creationId xmlns:p14="http://schemas.microsoft.com/office/powerpoint/2010/main" val="19193477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F6941AD-E73E-4944-8ECC-FDDB66FD70B9}"/>
              </a:ext>
            </a:extLst>
          </p:cNvPr>
          <p:cNvSpPr txBox="1">
            <a:spLocks/>
          </p:cNvSpPr>
          <p:nvPr/>
        </p:nvSpPr>
        <p:spPr>
          <a:xfrm>
            <a:off x="502607" y="1183362"/>
            <a:ext cx="11210017" cy="55755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ELS? </a:t>
            </a:r>
            <a:endParaRPr lang="en-GB" sz="1600" dirty="0">
              <a:solidFill>
                <a:srgbClr val="3E3F3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ADC96475-AFFB-7F40-8C63-52BCA2F315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37" y="5241908"/>
            <a:ext cx="1207375" cy="10049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AB22EE-A104-4140-828B-B0A781FB56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05910" y="4708025"/>
            <a:ext cx="1800244" cy="153884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2BEE2E2-F170-4E43-BFD6-0D9397107AD3}"/>
              </a:ext>
            </a:extLst>
          </p:cNvPr>
          <p:cNvSpPr/>
          <p:nvPr/>
        </p:nvSpPr>
        <p:spPr>
          <a:xfrm>
            <a:off x="1443946" y="2046320"/>
            <a:ext cx="933257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Essential Letters and Sounds (ELS) is our chosen phonics programme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Children will experience the joy of books and language whilst rapidly acquiring the skills they need to become fluent independent readers and writers. </a:t>
            </a:r>
          </a:p>
          <a:p>
            <a:pPr lvl="0"/>
            <a:endParaRPr lang="en-GB" dirty="0">
              <a:solidFill>
                <a:srgbClr val="3E3F3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1253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F6941AD-E73E-4944-8ECC-FDDB66FD70B9}"/>
              </a:ext>
            </a:extLst>
          </p:cNvPr>
          <p:cNvSpPr txBox="1">
            <a:spLocks/>
          </p:cNvSpPr>
          <p:nvPr/>
        </p:nvSpPr>
        <p:spPr>
          <a:xfrm>
            <a:off x="505842" y="1196667"/>
            <a:ext cx="11209722" cy="64807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we teach phonics? </a:t>
            </a:r>
            <a:endParaRPr lang="en-GB" sz="1600" dirty="0">
              <a:solidFill>
                <a:srgbClr val="3E3F3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ADC96475-AFFB-7F40-8C63-52BCA2F315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37" y="5238885"/>
            <a:ext cx="1207375" cy="10049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AB22EE-A104-4140-828B-B0A781FB56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05615" y="4702861"/>
            <a:ext cx="1800244" cy="153884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2BEE2E2-F170-4E43-BFD6-0D9397107AD3}"/>
              </a:ext>
            </a:extLst>
          </p:cNvPr>
          <p:cNvSpPr/>
          <p:nvPr/>
        </p:nvSpPr>
        <p:spPr>
          <a:xfrm>
            <a:off x="1430183" y="2067716"/>
            <a:ext cx="9361040" cy="142814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use a simple, consistent approach to  teaching phonics.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have mnemonics and rhymes to support learning and recall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teach phonics every single day from the first days of Reception</a:t>
            </a:r>
          </a:p>
        </p:txBody>
      </p:sp>
    </p:spTree>
    <p:extLst>
      <p:ext uri="{BB962C8B-B14F-4D97-AF65-F5344CB8AC3E}">
        <p14:creationId xmlns:p14="http://schemas.microsoft.com/office/powerpoint/2010/main" val="251150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F6941AD-E73E-4944-8ECC-FDDB66FD70B9}"/>
              </a:ext>
            </a:extLst>
          </p:cNvPr>
          <p:cNvSpPr txBox="1">
            <a:spLocks/>
          </p:cNvSpPr>
          <p:nvPr/>
        </p:nvSpPr>
        <p:spPr>
          <a:xfrm>
            <a:off x="495280" y="1197913"/>
            <a:ext cx="11215685" cy="72008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we teach phonics? </a:t>
            </a:r>
            <a:endParaRPr lang="en-GB" sz="1600" dirty="0">
              <a:solidFill>
                <a:srgbClr val="3E3F3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ADC96475-AFFB-7F40-8C63-52BCA2F315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80" y="5241908"/>
            <a:ext cx="1207375" cy="10049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AB22EE-A104-4140-828B-B0A781FB56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0721" y="4704710"/>
            <a:ext cx="1800244" cy="153884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2BEE2E2-F170-4E43-BFD6-0D9397107AD3}"/>
              </a:ext>
            </a:extLst>
          </p:cNvPr>
          <p:cNvSpPr/>
          <p:nvPr/>
        </p:nvSpPr>
        <p:spPr>
          <a:xfrm>
            <a:off x="1415480" y="2153290"/>
            <a:ext cx="9361040" cy="233910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Phonics throughout the day to review new sounds and graphemes taught 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Lots of opportunities for oral blending: /c/ /oa/ /t/ 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teach the ‘code’ for reading, alongside teaching vocabulary.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6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656001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F6941AD-E73E-4944-8ECC-FDDB66FD70B9}"/>
              </a:ext>
            </a:extLst>
          </p:cNvPr>
          <p:cNvSpPr txBox="1">
            <a:spLocks/>
          </p:cNvSpPr>
          <p:nvPr/>
        </p:nvSpPr>
        <p:spPr>
          <a:xfrm>
            <a:off x="496251" y="1191276"/>
            <a:ext cx="11214725" cy="79208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we teach phonics? </a:t>
            </a:r>
            <a:endParaRPr lang="en-GB" sz="1600" dirty="0">
              <a:solidFill>
                <a:srgbClr val="3E3F3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ADC96475-AFFB-7F40-8C63-52BCA2F315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51" y="5233141"/>
            <a:ext cx="1207375" cy="100496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C37B911-2461-D43B-972A-F6391F2367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7954" y="1998690"/>
            <a:ext cx="6158450" cy="44724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AB22EE-A104-4140-828B-B0A781FB568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0732" y="4699258"/>
            <a:ext cx="1800244" cy="1538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19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ADC96475-AFFB-7F40-8C63-52BCA2F315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43" y="5229200"/>
            <a:ext cx="1207375" cy="10049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AB22EE-A104-4140-828B-B0A781FB56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0427" y="4707015"/>
            <a:ext cx="1800244" cy="15388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B9D468-9C4F-0327-413E-7022FA220D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7670" y="2153505"/>
            <a:ext cx="4756739" cy="2497108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728CDB1-7A88-EAAA-CCDC-12ABA8A343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7593" y="2166365"/>
            <a:ext cx="4411631" cy="2497108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C22239B4-484E-C090-1603-0DFCBB82F6F9}"/>
              </a:ext>
            </a:extLst>
          </p:cNvPr>
          <p:cNvSpPr txBox="1">
            <a:spLocks/>
          </p:cNvSpPr>
          <p:nvPr/>
        </p:nvSpPr>
        <p:spPr>
          <a:xfrm>
            <a:off x="495843" y="1188663"/>
            <a:ext cx="11214828" cy="79208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we teach phonics? </a:t>
            </a:r>
            <a:endParaRPr lang="en-GB" sz="1600" dirty="0">
              <a:solidFill>
                <a:srgbClr val="3E3F3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05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ADC96475-AFFB-7F40-8C63-52BCA2F315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16" y="5238886"/>
            <a:ext cx="1207375" cy="10049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AB22EE-A104-4140-828B-B0A781FB56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1862" y="4705116"/>
            <a:ext cx="1800244" cy="15388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5E98EC4-DF05-9C6A-1FB7-4B3ECF1005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3936" y="2166032"/>
            <a:ext cx="5724128" cy="3310444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ED4F94F-8C88-8F52-058B-B5A9B87E1EE6}"/>
              </a:ext>
            </a:extLst>
          </p:cNvPr>
          <p:cNvSpPr txBox="1">
            <a:spLocks/>
          </p:cNvSpPr>
          <p:nvPr/>
        </p:nvSpPr>
        <p:spPr>
          <a:xfrm>
            <a:off x="495016" y="1197314"/>
            <a:ext cx="11217090" cy="79208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we teach phonics? </a:t>
            </a:r>
            <a:endParaRPr lang="en-GB" sz="1600" dirty="0">
              <a:solidFill>
                <a:srgbClr val="3E3F3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39933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F6941AD-E73E-4944-8ECC-FDDB66FD70B9}"/>
              </a:ext>
            </a:extLst>
          </p:cNvPr>
          <p:cNvSpPr txBox="1">
            <a:spLocks/>
          </p:cNvSpPr>
          <p:nvPr/>
        </p:nvSpPr>
        <p:spPr>
          <a:xfrm>
            <a:off x="496137" y="1202131"/>
            <a:ext cx="11214240" cy="892552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ELS Progression</a:t>
            </a:r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ADC96475-AFFB-7F40-8C63-52BCA2F315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37" y="5241908"/>
            <a:ext cx="1207375" cy="10049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AB22EE-A104-4140-828B-B0A781FB56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0133" y="4708025"/>
            <a:ext cx="1800244" cy="153884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2BEE2E2-F170-4E43-BFD6-0D9397107AD3}"/>
              </a:ext>
            </a:extLst>
          </p:cNvPr>
          <p:cNvSpPr/>
          <p:nvPr/>
        </p:nvSpPr>
        <p:spPr>
          <a:xfrm>
            <a:off x="2068672" y="1582436"/>
            <a:ext cx="8126712" cy="89255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600" dirty="0"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600" dirty="0">
              <a:cs typeface="Calibri"/>
            </a:endParaRPr>
          </a:p>
        </p:txBody>
      </p:sp>
      <p:pic>
        <p:nvPicPr>
          <p:cNvPr id="9" name="Picture 9" descr="Table&#10;&#10;Description automatically generated">
            <a:extLst>
              <a:ext uri="{FF2B5EF4-FFF2-40B4-BE49-F238E27FC236}">
                <a16:creationId xmlns:a16="http://schemas.microsoft.com/office/drawing/2014/main" id="{A37B81C4-3ABF-4C96-84F3-2F5D23AD85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3196" y="2474988"/>
            <a:ext cx="7845608" cy="302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1781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F6941AD-E73E-4944-8ECC-FDDB66FD70B9}"/>
              </a:ext>
            </a:extLst>
          </p:cNvPr>
          <p:cNvSpPr txBox="1">
            <a:spLocks/>
          </p:cNvSpPr>
          <p:nvPr/>
        </p:nvSpPr>
        <p:spPr>
          <a:xfrm>
            <a:off x="496137" y="1199381"/>
            <a:ext cx="11210352" cy="635001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ELS Progression</a:t>
            </a:r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ADC96475-AFFB-7F40-8C63-52BCA2F315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37" y="5242022"/>
            <a:ext cx="1207375" cy="10049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AB22EE-A104-4140-828B-B0A781FB56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06245" y="4701850"/>
            <a:ext cx="1800244" cy="153884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2BEE2E2-F170-4E43-BFD6-0D9397107AD3}"/>
              </a:ext>
            </a:extLst>
          </p:cNvPr>
          <p:cNvSpPr/>
          <p:nvPr/>
        </p:nvSpPr>
        <p:spPr>
          <a:xfrm>
            <a:off x="2068672" y="1582436"/>
            <a:ext cx="8126712" cy="89255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600" dirty="0"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600" dirty="0">
              <a:cs typeface="Calibri"/>
            </a:endParaRPr>
          </a:p>
        </p:txBody>
      </p:sp>
      <p:pic>
        <p:nvPicPr>
          <p:cNvPr id="6" name="Picture 8" descr="Table&#10;&#10;Description automatically generated">
            <a:extLst>
              <a:ext uri="{FF2B5EF4-FFF2-40B4-BE49-F238E27FC236}">
                <a16:creationId xmlns:a16="http://schemas.microsoft.com/office/drawing/2014/main" id="{EDF3175C-4F2D-40D0-9A02-0E44C582B2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0949" y="1851398"/>
            <a:ext cx="6590102" cy="4522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265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19C8E648-8172-AB40-B81D-9FF60B2203F3}"/>
              </a:ext>
            </a:extLst>
          </p:cNvPr>
          <p:cNvSpPr/>
          <p:nvPr/>
        </p:nvSpPr>
        <p:spPr>
          <a:xfrm>
            <a:off x="1703512" y="6497598"/>
            <a:ext cx="1661032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>
                <a:solidFill>
                  <a:srgbClr val="191C51"/>
                </a:solidFill>
              </a:rPr>
              <a:t>© Oxford University Press 2021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F6941AD-E73E-4944-8ECC-FDDB66FD70B9}"/>
              </a:ext>
            </a:extLst>
          </p:cNvPr>
          <p:cNvSpPr txBox="1">
            <a:spLocks/>
          </p:cNvSpPr>
          <p:nvPr/>
        </p:nvSpPr>
        <p:spPr>
          <a:xfrm>
            <a:off x="497532" y="1194587"/>
            <a:ext cx="11214573" cy="535122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Supporting your child with reading at home</a:t>
            </a:r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ADC96475-AFFB-7F40-8C63-52BCA2F315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33" y="5233505"/>
            <a:ext cx="1207375" cy="10049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AB22EE-A104-4140-828B-B0A781FB56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1862" y="4704110"/>
            <a:ext cx="1800244" cy="15388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CABF972-2ED1-4C3D-82C8-094CD51FD7AD}"/>
              </a:ext>
            </a:extLst>
          </p:cNvPr>
          <p:cNvSpPr txBox="1"/>
          <p:nvPr/>
        </p:nvSpPr>
        <p:spPr>
          <a:xfrm>
            <a:off x="1415480" y="2046896"/>
            <a:ext cx="93610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Only 1 in 3 children are read a bedtime story night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Reading a bedtime story every night to your child improves their outcomes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If your child views themselves as a ‘good reader’ when they leave Primary School they are more likely to earn a higher salary in their 40s.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608306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F6941AD-E73E-4944-8ECC-FDDB66FD70B9}"/>
              </a:ext>
            </a:extLst>
          </p:cNvPr>
          <p:cNvSpPr txBox="1">
            <a:spLocks/>
          </p:cNvSpPr>
          <p:nvPr/>
        </p:nvSpPr>
        <p:spPr>
          <a:xfrm>
            <a:off x="496406" y="1209101"/>
            <a:ext cx="11221315" cy="57869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Supporting your child with reading at home</a:t>
            </a:r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ADC96475-AFFB-7F40-8C63-52BCA2F315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06" y="5233505"/>
            <a:ext cx="1207375" cy="10049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AB22EE-A104-4140-828B-B0A781FB56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7477" y="4699622"/>
            <a:ext cx="1800244" cy="15388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CABF972-2ED1-4C3D-82C8-094CD51FD7AD}"/>
              </a:ext>
            </a:extLst>
          </p:cNvPr>
          <p:cNvSpPr txBox="1"/>
          <p:nvPr/>
        </p:nvSpPr>
        <p:spPr>
          <a:xfrm>
            <a:off x="1415480" y="2069504"/>
            <a:ext cx="93610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Children are only reading from books that are entirely decodable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 child should be able to read their book confidently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only use pure sounds when decoding words (no ‘uh’ after the sound)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want them to practise reading their book four times across the week working on these skills: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	-decoding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	-fluency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	-expression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8266584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F6941AD-E73E-4944-8ECC-FDDB66FD70B9}"/>
              </a:ext>
            </a:extLst>
          </p:cNvPr>
          <p:cNvSpPr txBox="1">
            <a:spLocks/>
          </p:cNvSpPr>
          <p:nvPr/>
        </p:nvSpPr>
        <p:spPr>
          <a:xfrm>
            <a:off x="497084" y="1209101"/>
            <a:ext cx="11208768" cy="593305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Supporting your child with reading at home</a:t>
            </a:r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ADC96475-AFFB-7F40-8C63-52BCA2F315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84" y="5233505"/>
            <a:ext cx="1207375" cy="10049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AB22EE-A104-4140-828B-B0A781FB56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05608" y="4699622"/>
            <a:ext cx="1800244" cy="15388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419715-4F25-4AB4-840D-BB85AEDD2465}"/>
              </a:ext>
            </a:extLst>
          </p:cNvPr>
          <p:cNvSpPr txBox="1"/>
          <p:nvPr/>
        </p:nvSpPr>
        <p:spPr>
          <a:xfrm>
            <a:off x="1415480" y="2060848"/>
            <a:ext cx="9361039" cy="3274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want children to create a strong orthographic map. This means that they learn sounds spelt by the letters or groups of letters in each word. 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 read fluently, or well, we need a strong orthographic map.</a:t>
            </a:r>
          </a:p>
          <a:p>
            <a:pPr>
              <a:lnSpc>
                <a:spcPct val="150000"/>
              </a:lnSpc>
            </a:pP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 consistently recognise that the &lt;</a:t>
            </a:r>
            <a:r>
              <a:rPr lang="en-GB" sz="20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</a:t>
            </a: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&gt; in bread spells /e/ we need to read it at least 4 times. This means we need to read the word many times to build fluency for reading. </a:t>
            </a:r>
          </a:p>
        </p:txBody>
      </p:sp>
    </p:spTree>
    <p:extLst>
      <p:ext uri="{BB962C8B-B14F-4D97-AF65-F5344CB8AC3E}">
        <p14:creationId xmlns:p14="http://schemas.microsoft.com/office/powerpoint/2010/main" val="30929221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F6941AD-E73E-4944-8ECC-FDDB66FD70B9}"/>
              </a:ext>
            </a:extLst>
          </p:cNvPr>
          <p:cNvSpPr txBox="1">
            <a:spLocks/>
          </p:cNvSpPr>
          <p:nvPr/>
        </p:nvSpPr>
        <p:spPr>
          <a:xfrm>
            <a:off x="491555" y="1197876"/>
            <a:ext cx="11215954" cy="80848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Pronouncing pure sounds</a:t>
            </a:r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ADC96475-AFFB-7F40-8C63-52BCA2F315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80" y="5229200"/>
            <a:ext cx="1207375" cy="10049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AB22EE-A104-4140-828B-B0A781FB56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10990" y="4700345"/>
            <a:ext cx="1800244" cy="15388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3C28777-F012-4DCB-807F-B176C791BCE3}"/>
              </a:ext>
            </a:extLst>
          </p:cNvPr>
          <p:cNvSpPr txBox="1"/>
          <p:nvPr/>
        </p:nvSpPr>
        <p:spPr>
          <a:xfrm>
            <a:off x="1559496" y="2035434"/>
            <a:ext cx="8712968" cy="4382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must use pure sounds when we are pronouncing the sounds and supporting children in reading words.</a:t>
            </a:r>
          </a:p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rgbClr val="7030A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  a  t		    </a:t>
            </a:r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		</a:t>
            </a:r>
            <a:r>
              <a:rPr lang="en-GB" sz="2800" b="1" dirty="0" err="1">
                <a:solidFill>
                  <a:srgbClr val="0070C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cuh</a:t>
            </a:r>
            <a:r>
              <a:rPr lang="en-GB" sz="2800" b="1" dirty="0">
                <a:solidFill>
                  <a:srgbClr val="0070C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 </a:t>
            </a:r>
            <a:r>
              <a:rPr lang="en-GB" sz="2800" b="1" dirty="0" err="1">
                <a:solidFill>
                  <a:srgbClr val="0070C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tuh</a:t>
            </a:r>
            <a:endParaRPr lang="en-GB" sz="2800" b="1" dirty="0">
              <a:solidFill>
                <a:srgbClr val="0070C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If we mispronounce these sounds, we will make reading harder for our children.</a:t>
            </a:r>
          </a:p>
          <a:p>
            <a:pPr>
              <a:lnSpc>
                <a:spcPct val="150000"/>
              </a:lnSpc>
            </a:pP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There are videos for this on our school website where you can hear the correct pronunciation of the sounds.</a:t>
            </a:r>
          </a:p>
        </p:txBody>
      </p:sp>
    </p:spTree>
    <p:extLst>
      <p:ext uri="{BB962C8B-B14F-4D97-AF65-F5344CB8AC3E}">
        <p14:creationId xmlns:p14="http://schemas.microsoft.com/office/powerpoint/2010/main" val="17027970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F6941AD-E73E-4944-8ECC-FDDB66FD70B9}"/>
              </a:ext>
            </a:extLst>
          </p:cNvPr>
          <p:cNvSpPr txBox="1">
            <a:spLocks/>
          </p:cNvSpPr>
          <p:nvPr/>
        </p:nvSpPr>
        <p:spPr>
          <a:xfrm>
            <a:off x="496406" y="1210060"/>
            <a:ext cx="11213702" cy="637667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Supporting your child with writing at home</a:t>
            </a:r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ADC96475-AFFB-7F40-8C63-52BCA2F315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06" y="5229200"/>
            <a:ext cx="1207375" cy="10049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AB22EE-A104-4140-828B-B0A781FB56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09864" y="4705390"/>
            <a:ext cx="1800244" cy="15388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378CB41-696C-433C-92DC-E6CE7A5F76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6494" y="1917064"/>
            <a:ext cx="8339012" cy="103505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67240EB-41D6-4BD3-BD54-C61E7B5CC72C}"/>
              </a:ext>
            </a:extLst>
          </p:cNvPr>
          <p:cNvSpPr txBox="1"/>
          <p:nvPr/>
        </p:nvSpPr>
        <p:spPr>
          <a:xfrm>
            <a:off x="1559496" y="3079510"/>
            <a:ext cx="8856983" cy="2956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 can use the spelling sequence with your children at home to support them with their writing.</a:t>
            </a:r>
          </a:p>
          <a:p>
            <a:pPr>
              <a:lnSpc>
                <a:spcPct val="150000"/>
              </a:lnSpc>
            </a:pPr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Let’s try this with the word: rain</a:t>
            </a:r>
          </a:p>
          <a:p>
            <a:pPr>
              <a:lnSpc>
                <a:spcPct val="150000"/>
              </a:lnSpc>
            </a:pPr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also practise saying our sentences before we write them to make sure we write the sentence we have planned and to ensure it makes sense!</a:t>
            </a:r>
          </a:p>
        </p:txBody>
      </p:sp>
    </p:spTree>
    <p:extLst>
      <p:ext uri="{BB962C8B-B14F-4D97-AF65-F5344CB8AC3E}">
        <p14:creationId xmlns:p14="http://schemas.microsoft.com/office/powerpoint/2010/main" val="13963204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2F1BAD1-D60D-41EE-B460-1205FD300AFB}"/>
              </a:ext>
            </a:extLst>
          </p:cNvPr>
          <p:cNvSpPr txBox="1"/>
          <p:nvPr/>
        </p:nvSpPr>
        <p:spPr>
          <a:xfrm>
            <a:off x="890338" y="640080"/>
            <a:ext cx="3734014" cy="356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5400" b="1" i="0" u="none" strike="noStrike" cap="none" spc="0" normalizeH="0" baseline="0" noProof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Phonic Readers</a:t>
            </a:r>
          </a:p>
          <a:p>
            <a:pPr marL="0" marR="0" lvl="0" indent="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5400" b="1" i="0" u="none" strike="noStrike" cap="none" spc="0" normalizeH="0" baseline="0" noProof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F96CCE-6040-074F-875F-1A07EB22B1E4}"/>
              </a:ext>
            </a:extLst>
          </p:cNvPr>
          <p:cNvSpPr/>
          <p:nvPr/>
        </p:nvSpPr>
        <p:spPr>
          <a:xfrm>
            <a:off x="0" y="0"/>
            <a:ext cx="7301345" cy="6858000"/>
          </a:xfrm>
          <a:prstGeom prst="rect">
            <a:avLst/>
          </a:prstGeom>
          <a:solidFill>
            <a:srgbClr val="82368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881AAB35-264C-284F-B685-393FB69923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07" b="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F36B41-BAA9-FD40-A1D4-99826A7516CF}"/>
              </a:ext>
            </a:extLst>
          </p:cNvPr>
          <p:cNvSpPr txBox="1"/>
          <p:nvPr/>
        </p:nvSpPr>
        <p:spPr>
          <a:xfrm>
            <a:off x="1093119" y="2921168"/>
            <a:ext cx="43204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Questions</a:t>
            </a:r>
            <a:endParaRPr kumimoji="0" lang="en-GB" sz="6000" b="1" i="0" u="none" strike="noStrike" kern="1200" cap="none" spc="0" normalizeH="0" baseline="0" noProof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8993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4700a94c-e2d5-4e62-8a3b-b235c350b210">
      <UserInfo>
        <DisplayName/>
        <AccountId xsi:nil="true"/>
        <AccountType/>
      </UserInfo>
    </SharedWithUsers>
    <MediaLengthInSeconds xmlns="aa5adec1-2310-4cd8-871b-e051d2dba17c" xsi:nil="true"/>
    <TaxCatchAll xmlns="8894e085-ca10-42ec-aadf-154ab0169348" xsi:nil="true"/>
    <lcf76f155ced4ddcb4097134ff3c332f xmlns="aa5adec1-2310-4cd8-871b-e051d2dba17c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9EC055E2BBFBD4880F770D43071D73D" ma:contentTypeVersion="16" ma:contentTypeDescription="Create a new document." ma:contentTypeScope="" ma:versionID="9feeefc7b504f2bb1674f055e87a4061">
  <xsd:schema xmlns:xsd="http://www.w3.org/2001/XMLSchema" xmlns:xs="http://www.w3.org/2001/XMLSchema" xmlns:p="http://schemas.microsoft.com/office/2006/metadata/properties" xmlns:ns2="aa5adec1-2310-4cd8-871b-e051d2dba17c" xmlns:ns3="4700a94c-e2d5-4e62-8a3b-b235c350b210" xmlns:ns4="8894e085-ca10-42ec-aadf-154ab0169348" targetNamespace="http://schemas.microsoft.com/office/2006/metadata/properties" ma:root="true" ma:fieldsID="f0c2c41a789fb78b6bfda9949e66a1f1" ns2:_="" ns3:_="" ns4:_="">
    <xsd:import namespace="aa5adec1-2310-4cd8-871b-e051d2dba17c"/>
    <xsd:import namespace="4700a94c-e2d5-4e62-8a3b-b235c350b210"/>
    <xsd:import namespace="8894e085-ca10-42ec-aadf-154ab016934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5adec1-2310-4cd8-871b-e051d2dba17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993b9751-b37e-4e53-93c3-c4d9111110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00a94c-e2d5-4e62-8a3b-b235c350b21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94e085-ca10-42ec-aadf-154ab0169348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a9b77a8c-634d-4ebc-a9bd-0923cb288a7a}" ma:internalName="TaxCatchAll" ma:showField="CatchAllData" ma:web="8894e085-ca10-42ec-aadf-154ab016934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531C47F-31A2-437A-8102-EA1BCFBAB75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C2AD8AC-BB95-4999-8CC1-95DE38016F70}">
  <ds:schemaRefs>
    <ds:schemaRef ds:uri="http://purl.org/dc/terms/"/>
    <ds:schemaRef ds:uri="http://purl.org/dc/dcmitype/"/>
    <ds:schemaRef ds:uri="http://www.w3.org/XML/1998/namespace"/>
    <ds:schemaRef ds:uri="8894e085-ca10-42ec-aadf-154ab0169348"/>
    <ds:schemaRef ds:uri="http://purl.org/dc/elements/1.1/"/>
    <ds:schemaRef ds:uri="http://schemas.microsoft.com/office/2006/metadata/properties"/>
    <ds:schemaRef ds:uri="http://schemas.microsoft.com/office/2006/documentManagement/types"/>
    <ds:schemaRef ds:uri="aa5adec1-2310-4cd8-871b-e051d2dba17c"/>
    <ds:schemaRef ds:uri="http://schemas.microsoft.com/office/infopath/2007/PartnerControls"/>
    <ds:schemaRef ds:uri="http://schemas.openxmlformats.org/package/2006/metadata/core-properties"/>
    <ds:schemaRef ds:uri="4700a94c-e2d5-4e62-8a3b-b235c350b210"/>
  </ds:schemaRefs>
</ds:datastoreItem>
</file>

<file path=customXml/itemProps3.xml><?xml version="1.0" encoding="utf-8"?>
<ds:datastoreItem xmlns:ds="http://schemas.openxmlformats.org/officeDocument/2006/customXml" ds:itemID="{C7B837CE-3195-4C43-974E-E806EF3E90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5adec1-2310-4cd8-871b-e051d2dba17c"/>
    <ds:schemaRef ds:uri="4700a94c-e2d5-4e62-8a3b-b235c350b210"/>
    <ds:schemaRef ds:uri="8894e085-ca10-42ec-aadf-154ab016934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14548</TotalTime>
  <Words>810</Words>
  <Application>Microsoft Office PowerPoint</Application>
  <PresentationFormat>Widescreen</PresentationFormat>
  <Paragraphs>106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Open Sans</vt:lpstr>
      <vt:lpstr>Source Sans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Oxford University Press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GODBOLT, Claire</dc:creator>
  <cp:lastModifiedBy>Fiona Smith</cp:lastModifiedBy>
  <cp:revision>377</cp:revision>
  <cp:lastPrinted>2025-11-13T08:08:27Z</cp:lastPrinted>
  <dcterms:created xsi:type="dcterms:W3CDTF">2017-12-08T10:29:15Z</dcterms:created>
  <dcterms:modified xsi:type="dcterms:W3CDTF">2025-11-13T15:12:13Z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NewReviewCycle">
    <vt:lpwstr/>
  </property>
  <property fmtid="{D5CDD505-2E9C-101B-9397-08002B2CF9AE}" pid="3" name="MSIP_Label_be5cb09a-2992-49d6-8ac9-5f63e7b1ad2f_Enabled">
    <vt:lpwstr>true</vt:lpwstr>
  </property>
  <property fmtid="{D5CDD505-2E9C-101B-9397-08002B2CF9AE}" pid="4" name="MSIP_Label_be5cb09a-2992-49d6-8ac9-5f63e7b1ad2f_SetDate">
    <vt:lpwstr>2021-07-07T14:53:21Z</vt:lpwstr>
  </property>
  <property fmtid="{D5CDD505-2E9C-101B-9397-08002B2CF9AE}" pid="5" name="MSIP_Label_be5cb09a-2992-49d6-8ac9-5f63e7b1ad2f_Method">
    <vt:lpwstr>Standard</vt:lpwstr>
  </property>
  <property fmtid="{D5CDD505-2E9C-101B-9397-08002B2CF9AE}" pid="6" name="MSIP_Label_be5cb09a-2992-49d6-8ac9-5f63e7b1ad2f_Name">
    <vt:lpwstr>Controlled</vt:lpwstr>
  </property>
  <property fmtid="{D5CDD505-2E9C-101B-9397-08002B2CF9AE}" pid="7" name="MSIP_Label_be5cb09a-2992-49d6-8ac9-5f63e7b1ad2f_SiteId">
    <vt:lpwstr>91761b62-4c45-43f5-9f0e-be8ad9b551ff</vt:lpwstr>
  </property>
  <property fmtid="{D5CDD505-2E9C-101B-9397-08002B2CF9AE}" pid="8" name="MSIP_Label_be5cb09a-2992-49d6-8ac9-5f63e7b1ad2f_ActionId">
    <vt:lpwstr>767e4c4c-b818-4745-bf83-0000e2b5233b</vt:lpwstr>
  </property>
  <property fmtid="{D5CDD505-2E9C-101B-9397-08002B2CF9AE}" pid="9" name="MSIP_Label_be5cb09a-2992-49d6-8ac9-5f63e7b1ad2f_ContentBits">
    <vt:lpwstr>0</vt:lpwstr>
  </property>
  <property fmtid="{D5CDD505-2E9C-101B-9397-08002B2CF9AE}" pid="10" name="ContentTypeId">
    <vt:lpwstr>0x010100C9EC055E2BBFBD4880F770D43071D73D</vt:lpwstr>
  </property>
  <property fmtid="{D5CDD505-2E9C-101B-9397-08002B2CF9AE}" pid="11" name="Order">
    <vt:r8>1888400</vt:r8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ComplianceAssetId">
    <vt:lpwstr/>
  </property>
  <property fmtid="{D5CDD505-2E9C-101B-9397-08002B2CF9AE}" pid="15" name="_ExtendedDescription">
    <vt:lpwstr/>
  </property>
  <property fmtid="{D5CDD505-2E9C-101B-9397-08002B2CF9AE}" pid="16" name="TriggerFlowInfo">
    <vt:lpwstr/>
  </property>
  <property fmtid="{D5CDD505-2E9C-101B-9397-08002B2CF9AE}" pid="17" name="MediaServiceImageTags">
    <vt:lpwstr/>
  </property>
</Properties>
</file>