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Lst>
  <p:sldSz cy="9906000" cx="6858000"/>
  <p:notesSz cx="6858000" cy="9144000"/>
  <p:embeddedFontLst>
    <p:embeddedFont>
      <p:font typeface="Play"/>
      <p:regular r:id="rId12"/>
      <p:bold r:id="rId1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4" roundtripDataSignature="AMtx7mglgt09xhaUU8m11/SuhcCB3lnO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9A1FABC-DE5B-4251-9430-A307D0009989}">
  <a:tblStyle styleId="{79A1FABC-DE5B-4251-9430-A307D0009989}"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Play-bold.fntdata"/><Relationship Id="rId12" Type="http://schemas.openxmlformats.org/officeDocument/2006/relationships/font" Target="fonts/Play-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3" name="Google Shape;73;p1:notes"/>
          <p:cNvSpPr/>
          <p:nvPr>
            <p:ph idx="2" type="sldImg"/>
          </p:nvPr>
        </p:nvSpPr>
        <p:spPr>
          <a:xfrm>
            <a:off x="2241550" y="685800"/>
            <a:ext cx="23749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3" name="Google Shape;83;p2:notes"/>
          <p:cNvSpPr/>
          <p:nvPr>
            <p:ph idx="2" type="sldImg"/>
          </p:nvPr>
        </p:nvSpPr>
        <p:spPr>
          <a:xfrm>
            <a:off x="2241550" y="685800"/>
            <a:ext cx="23749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faa6795808_0_0:notes"/>
          <p:cNvSpPr/>
          <p:nvPr>
            <p:ph idx="2" type="sldImg"/>
          </p:nvPr>
        </p:nvSpPr>
        <p:spPr>
          <a:xfrm>
            <a:off x="2241550" y="685800"/>
            <a:ext cx="23749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 name="Google Shape;90;g3faa6795808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5" name="Google Shape;9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h4eb3a85b1fa50c04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h4eb3a85b1fa50c04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h3bca2c7924cf2865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h3bca2c7924cf2865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1" name="Shape 11"/>
        <p:cNvGrpSpPr/>
        <p:nvPr/>
      </p:nvGrpSpPr>
      <p:grpSpPr>
        <a:xfrm>
          <a:off x="0" y="0"/>
          <a:ext cx="0" cy="0"/>
          <a:chOff x="0" y="0"/>
          <a:chExt cx="0" cy="0"/>
        </a:xfrm>
      </p:grpSpPr>
      <p:sp>
        <p:nvSpPr>
          <p:cNvPr id="12" name="Google Shape;12;p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pic>
        <p:nvPicPr>
          <p:cNvPr id="15" name="Google Shape;15;p5"/>
          <p:cNvPicPr preferRelativeResize="0"/>
          <p:nvPr/>
        </p:nvPicPr>
        <p:blipFill rotWithShape="1">
          <a:blip r:embed="rId2">
            <a:alphaModFix/>
          </a:blip>
          <a:srcRect b="0" l="0" r="0" t="0"/>
          <a:stretch/>
        </p:blipFill>
        <p:spPr>
          <a:xfrm>
            <a:off x="0" y="9025378"/>
            <a:ext cx="6858000" cy="880622"/>
          </a:xfrm>
          <a:prstGeom prst="rect">
            <a:avLst/>
          </a:prstGeom>
          <a:noFill/>
          <a:ln>
            <a:noFill/>
          </a:ln>
        </p:spPr>
      </p:pic>
      <p:sp>
        <p:nvSpPr>
          <p:cNvPr id="16" name="Google Shape;16;p5"/>
          <p:cNvSpPr txBox="1"/>
          <p:nvPr>
            <p:ph idx="1" type="body"/>
          </p:nvPr>
        </p:nvSpPr>
        <p:spPr>
          <a:xfrm>
            <a:off x="198437" y="247650"/>
            <a:ext cx="6461126" cy="87360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7" name="Google Shape;17;p5"/>
          <p:cNvSpPr/>
          <p:nvPr/>
        </p:nvSpPr>
        <p:spPr>
          <a:xfrm>
            <a:off x="664663" y="9137227"/>
            <a:ext cx="5122818" cy="434898"/>
          </a:xfrm>
          <a:prstGeom prst="roundRect">
            <a:avLst>
              <a:gd fmla="val 16667" name="adj"/>
            </a:avLst>
          </a:prstGeom>
          <a:solidFill>
            <a:srgbClr val="DC462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500"/>
              <a:buFont typeface="Arial"/>
              <a:buNone/>
            </a:pPr>
            <a:r>
              <a:rPr b="1" i="1" lang="en-GB" sz="1500" u="none" cap="none" strike="noStrike">
                <a:solidFill>
                  <a:schemeClr val="lt1"/>
                </a:solidFill>
                <a:latin typeface="Arial"/>
                <a:ea typeface="Arial"/>
                <a:cs typeface="Arial"/>
                <a:sym typeface="Arial"/>
              </a:rPr>
              <a:t>“Coming together, learning to be the best we can be.”</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 name="Shape 18"/>
        <p:cNvGrpSpPr/>
        <p:nvPr/>
      </p:nvGrpSpPr>
      <p:grpSpPr>
        <a:xfrm>
          <a:off x="0" y="0"/>
          <a:ext cx="0" cy="0"/>
          <a:chOff x="0" y="0"/>
          <a:chExt cx="0" cy="0"/>
        </a:xfrm>
      </p:grpSpPr>
      <p:sp>
        <p:nvSpPr>
          <p:cNvPr id="19" name="Google Shape;19;p8"/>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Play"/>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8"/>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757575"/>
              </a:buClr>
              <a:buSzPts val="1800"/>
              <a:buNone/>
              <a:defRPr sz="1800">
                <a:solidFill>
                  <a:srgbClr val="757575"/>
                </a:solidFill>
              </a:defRPr>
            </a:lvl1pPr>
            <a:lvl2pPr indent="-228600" lvl="1" marL="914400" algn="l">
              <a:lnSpc>
                <a:spcPct val="90000"/>
              </a:lnSpc>
              <a:spcBef>
                <a:spcPts val="375"/>
              </a:spcBef>
              <a:spcAft>
                <a:spcPts val="0"/>
              </a:spcAft>
              <a:buClr>
                <a:srgbClr val="757575"/>
              </a:buClr>
              <a:buSzPts val="1500"/>
              <a:buNone/>
              <a:defRPr sz="1500">
                <a:solidFill>
                  <a:srgbClr val="757575"/>
                </a:solidFill>
              </a:defRPr>
            </a:lvl2pPr>
            <a:lvl3pPr indent="-228600" lvl="2" marL="1371600" algn="l">
              <a:lnSpc>
                <a:spcPct val="90000"/>
              </a:lnSpc>
              <a:spcBef>
                <a:spcPts val="375"/>
              </a:spcBef>
              <a:spcAft>
                <a:spcPts val="0"/>
              </a:spcAft>
              <a:buClr>
                <a:srgbClr val="757575"/>
              </a:buClr>
              <a:buSzPts val="1350"/>
              <a:buNone/>
              <a:defRPr sz="1350">
                <a:solidFill>
                  <a:srgbClr val="757575"/>
                </a:solidFill>
              </a:defRPr>
            </a:lvl3pPr>
            <a:lvl4pPr indent="-228600" lvl="3" marL="1828800" algn="l">
              <a:lnSpc>
                <a:spcPct val="90000"/>
              </a:lnSpc>
              <a:spcBef>
                <a:spcPts val="375"/>
              </a:spcBef>
              <a:spcAft>
                <a:spcPts val="0"/>
              </a:spcAft>
              <a:buClr>
                <a:srgbClr val="757575"/>
              </a:buClr>
              <a:buSzPts val="1200"/>
              <a:buNone/>
              <a:defRPr sz="1200">
                <a:solidFill>
                  <a:srgbClr val="757575"/>
                </a:solidFill>
              </a:defRPr>
            </a:lvl4pPr>
            <a:lvl5pPr indent="-228600" lvl="4" marL="2286000" algn="l">
              <a:lnSpc>
                <a:spcPct val="90000"/>
              </a:lnSpc>
              <a:spcBef>
                <a:spcPts val="375"/>
              </a:spcBef>
              <a:spcAft>
                <a:spcPts val="0"/>
              </a:spcAft>
              <a:buClr>
                <a:srgbClr val="757575"/>
              </a:buClr>
              <a:buSzPts val="1200"/>
              <a:buNone/>
              <a:defRPr sz="1200">
                <a:solidFill>
                  <a:srgbClr val="757575"/>
                </a:solidFill>
              </a:defRPr>
            </a:lvl5pPr>
            <a:lvl6pPr indent="-228600" lvl="5" marL="2743200" algn="l">
              <a:lnSpc>
                <a:spcPct val="90000"/>
              </a:lnSpc>
              <a:spcBef>
                <a:spcPts val="375"/>
              </a:spcBef>
              <a:spcAft>
                <a:spcPts val="0"/>
              </a:spcAft>
              <a:buClr>
                <a:srgbClr val="757575"/>
              </a:buClr>
              <a:buSzPts val="1200"/>
              <a:buNone/>
              <a:defRPr sz="1200">
                <a:solidFill>
                  <a:srgbClr val="757575"/>
                </a:solidFill>
              </a:defRPr>
            </a:lvl6pPr>
            <a:lvl7pPr indent="-228600" lvl="6" marL="3200400" algn="l">
              <a:lnSpc>
                <a:spcPct val="90000"/>
              </a:lnSpc>
              <a:spcBef>
                <a:spcPts val="375"/>
              </a:spcBef>
              <a:spcAft>
                <a:spcPts val="0"/>
              </a:spcAft>
              <a:buClr>
                <a:srgbClr val="757575"/>
              </a:buClr>
              <a:buSzPts val="1200"/>
              <a:buNone/>
              <a:defRPr sz="1200">
                <a:solidFill>
                  <a:srgbClr val="757575"/>
                </a:solidFill>
              </a:defRPr>
            </a:lvl7pPr>
            <a:lvl8pPr indent="-228600" lvl="7" marL="3657600" algn="l">
              <a:lnSpc>
                <a:spcPct val="90000"/>
              </a:lnSpc>
              <a:spcBef>
                <a:spcPts val="375"/>
              </a:spcBef>
              <a:spcAft>
                <a:spcPts val="0"/>
              </a:spcAft>
              <a:buClr>
                <a:srgbClr val="757575"/>
              </a:buClr>
              <a:buSzPts val="1200"/>
              <a:buNone/>
              <a:defRPr sz="1200">
                <a:solidFill>
                  <a:srgbClr val="757575"/>
                </a:solidFill>
              </a:defRPr>
            </a:lvl8pPr>
            <a:lvl9pPr indent="-228600" lvl="8" marL="4114800" algn="l">
              <a:lnSpc>
                <a:spcPct val="90000"/>
              </a:lnSpc>
              <a:spcBef>
                <a:spcPts val="375"/>
              </a:spcBef>
              <a:spcAft>
                <a:spcPts val="0"/>
              </a:spcAft>
              <a:buClr>
                <a:srgbClr val="757575"/>
              </a:buClr>
              <a:buSzPts val="1200"/>
              <a:buNone/>
              <a:defRPr sz="1200">
                <a:solidFill>
                  <a:srgbClr val="757575"/>
                </a:solidFill>
              </a:defRPr>
            </a:lvl9pPr>
          </a:lstStyle>
          <a:p/>
        </p:txBody>
      </p:sp>
      <p:sp>
        <p:nvSpPr>
          <p:cNvPr id="21" name="Google Shape;21;p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4" name="Shape 24"/>
        <p:cNvGrpSpPr/>
        <p:nvPr/>
      </p:nvGrpSpPr>
      <p:grpSpPr>
        <a:xfrm>
          <a:off x="0" y="0"/>
          <a:ext cx="0" cy="0"/>
          <a:chOff x="0" y="0"/>
          <a:chExt cx="0" cy="0"/>
        </a:xfrm>
      </p:grpSpPr>
      <p:sp>
        <p:nvSpPr>
          <p:cNvPr id="25" name="Google Shape;25;p9"/>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9"/>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 name="Google Shape;27;p9"/>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8" name="Google Shape;28;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1" name="Shape 31"/>
        <p:cNvGrpSpPr/>
        <p:nvPr/>
      </p:nvGrpSpPr>
      <p:grpSpPr>
        <a:xfrm>
          <a:off x="0" y="0"/>
          <a:ext cx="0" cy="0"/>
          <a:chOff x="0" y="0"/>
          <a:chExt cx="0" cy="0"/>
        </a:xfrm>
      </p:grpSpPr>
      <p:sp>
        <p:nvSpPr>
          <p:cNvPr id="32" name="Google Shape;32;p10"/>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0"/>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4" name="Google Shape;34;p10"/>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5" name="Google Shape;35;p10"/>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6" name="Google Shape;36;p10"/>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 name="Google Shape;37;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1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5" name="Shape 45"/>
        <p:cNvGrpSpPr/>
        <p:nvPr/>
      </p:nvGrpSpPr>
      <p:grpSpPr>
        <a:xfrm>
          <a:off x="0" y="0"/>
          <a:ext cx="0" cy="0"/>
          <a:chOff x="0" y="0"/>
          <a:chExt cx="0" cy="0"/>
        </a:xfrm>
      </p:grpSpPr>
      <p:sp>
        <p:nvSpPr>
          <p:cNvPr id="46" name="Google Shape;46;p12"/>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Play"/>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48" name="Google Shape;48;p12"/>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9" name="Google Shape;49;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2" name="Shape 52"/>
        <p:cNvGrpSpPr/>
        <p:nvPr/>
      </p:nvGrpSpPr>
      <p:grpSpPr>
        <a:xfrm>
          <a:off x="0" y="0"/>
          <a:ext cx="0" cy="0"/>
          <a:chOff x="0" y="0"/>
          <a:chExt cx="0" cy="0"/>
        </a:xfrm>
      </p:grpSpPr>
      <p:sp>
        <p:nvSpPr>
          <p:cNvPr id="53" name="Google Shape;53;p13"/>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Play"/>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3"/>
          <p:cNvSpPr/>
          <p:nvPr>
            <p:ph idx="2" type="pic"/>
          </p:nvPr>
        </p:nvSpPr>
        <p:spPr>
          <a:xfrm>
            <a:off x="2915543" y="1426283"/>
            <a:ext cx="3471863" cy="7039681"/>
          </a:xfrm>
          <a:prstGeom prst="rect">
            <a:avLst/>
          </a:prstGeom>
          <a:noFill/>
          <a:ln>
            <a:noFill/>
          </a:ln>
        </p:spPr>
      </p:sp>
      <p:sp>
        <p:nvSpPr>
          <p:cNvPr id="55" name="Google Shape;55;p13"/>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6" name="Google Shape;56;p1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9" name="Shape 59"/>
        <p:cNvGrpSpPr/>
        <p:nvPr/>
      </p:nvGrpSpPr>
      <p:grpSpPr>
        <a:xfrm>
          <a:off x="0" y="0"/>
          <a:ext cx="0" cy="0"/>
          <a:chOff x="0" y="0"/>
          <a:chExt cx="0" cy="0"/>
        </a:xfrm>
      </p:grpSpPr>
      <p:sp>
        <p:nvSpPr>
          <p:cNvPr id="60" name="Google Shape;60;p14"/>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4"/>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2" name="Google Shape;62;p1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65" name="Shape 65"/>
        <p:cNvGrpSpPr/>
        <p:nvPr/>
      </p:nvGrpSpPr>
      <p:grpSpPr>
        <a:xfrm>
          <a:off x="0" y="0"/>
          <a:ext cx="0" cy="0"/>
          <a:chOff x="0" y="0"/>
          <a:chExt cx="0" cy="0"/>
        </a:xfrm>
      </p:grpSpPr>
      <p:sp>
        <p:nvSpPr>
          <p:cNvPr id="66" name="Google Shape;66;p15"/>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5"/>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8" name="Google Shape;68;p1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Play"/>
              <a:buNone/>
              <a:defRPr b="0" i="0" sz="3300" u="none" cap="none" strike="noStrike">
                <a:solidFill>
                  <a:schemeClr val="dk1"/>
                </a:solidFill>
                <a:latin typeface="Play"/>
                <a:ea typeface="Play"/>
                <a:cs typeface="Play"/>
                <a:sym typeface="Pla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Arial"/>
                <a:ea typeface="Arial"/>
                <a:cs typeface="Arial"/>
                <a:sym typeface="Arial"/>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Arial"/>
                <a:ea typeface="Arial"/>
                <a:cs typeface="Arial"/>
                <a:sym typeface="Arial"/>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Arial"/>
                <a:ea typeface="Arial"/>
                <a:cs typeface="Arial"/>
                <a:sym typeface="Arial"/>
              </a:defRPr>
            </a:lvl9pPr>
          </a:lstStyle>
          <a:p/>
        </p:txBody>
      </p:sp>
      <p:sp>
        <p:nvSpPr>
          <p:cNvPr id="8" name="Google Shape;8;p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 name="Google Shape;9;p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900"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0" name="Google Shape;10;p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pta-events.co.uk/friendsofwoolhamptonschool/?event=event&amp;eventId=122871" TargetMode="Externa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
          <p:cNvSpPr txBox="1"/>
          <p:nvPr/>
        </p:nvSpPr>
        <p:spPr>
          <a:xfrm>
            <a:off x="257125" y="2829401"/>
            <a:ext cx="6343800" cy="276900"/>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0"/>
              </a:spcBef>
              <a:spcAft>
                <a:spcPts val="0"/>
              </a:spcAft>
              <a:buClr>
                <a:srgbClr val="000000"/>
              </a:buClr>
              <a:buSzPts val="1200"/>
              <a:buFont typeface="Arial"/>
              <a:buNone/>
            </a:pPr>
            <a:r>
              <a:rPr b="0" i="0" lang="en-GB" sz="1200" u="none" cap="none" strike="noStrike">
                <a:solidFill>
                  <a:srgbClr val="000000"/>
                </a:solidFill>
                <a:latin typeface="Arial"/>
                <a:ea typeface="Arial"/>
                <a:cs typeface="Arial"/>
                <a:sym typeface="Arial"/>
              </a:rPr>
              <a:t>                                                                                     </a:t>
            </a:r>
            <a:r>
              <a:rPr b="1" i="0" lang="en-GB" sz="1200" u="none" cap="none" strike="noStrike">
                <a:solidFill>
                  <a:srgbClr val="000000"/>
                </a:solidFill>
                <a:latin typeface="Arial"/>
                <a:ea typeface="Arial"/>
                <a:cs typeface="Arial"/>
                <a:sym typeface="Arial"/>
              </a:rPr>
              <a:t> </a:t>
            </a:r>
            <a:r>
              <a:rPr b="1" lang="en-GB" sz="1200"/>
              <a:t>2nd October 2026</a:t>
            </a:r>
            <a:endParaRPr b="0" i="0" sz="1100" u="none" cap="none" strike="noStrike">
              <a:solidFill>
                <a:srgbClr val="000000"/>
              </a:solidFill>
              <a:latin typeface="Arial"/>
              <a:ea typeface="Arial"/>
              <a:cs typeface="Arial"/>
              <a:sym typeface="Arial"/>
            </a:endParaRPr>
          </a:p>
        </p:txBody>
      </p:sp>
      <p:pic>
        <p:nvPicPr>
          <p:cNvPr id="76" name="Google Shape;76;p1"/>
          <p:cNvPicPr preferRelativeResize="0"/>
          <p:nvPr/>
        </p:nvPicPr>
        <p:blipFill rotWithShape="1">
          <a:blip r:embed="rId3">
            <a:alphaModFix/>
          </a:blip>
          <a:srcRect b="0" l="0" r="0" t="5827"/>
          <a:stretch/>
        </p:blipFill>
        <p:spPr>
          <a:xfrm>
            <a:off x="0" y="-104775"/>
            <a:ext cx="6858001" cy="3001783"/>
          </a:xfrm>
          <a:prstGeom prst="rect">
            <a:avLst/>
          </a:prstGeom>
          <a:noFill/>
          <a:ln>
            <a:noFill/>
          </a:ln>
        </p:spPr>
      </p:pic>
      <p:grpSp>
        <p:nvGrpSpPr>
          <p:cNvPr id="77" name="Google Shape;77;p1"/>
          <p:cNvGrpSpPr/>
          <p:nvPr/>
        </p:nvGrpSpPr>
        <p:grpSpPr>
          <a:xfrm>
            <a:off x="0" y="9025378"/>
            <a:ext cx="6858000" cy="880622"/>
            <a:chOff x="0" y="9025378"/>
            <a:chExt cx="6858000" cy="880622"/>
          </a:xfrm>
        </p:grpSpPr>
        <p:pic>
          <p:nvPicPr>
            <p:cNvPr id="78" name="Google Shape;78;p1"/>
            <p:cNvPicPr preferRelativeResize="0"/>
            <p:nvPr/>
          </p:nvPicPr>
          <p:blipFill rotWithShape="1">
            <a:blip r:embed="rId4">
              <a:alphaModFix/>
            </a:blip>
            <a:srcRect b="0" l="0" r="0" t="0"/>
            <a:stretch/>
          </p:blipFill>
          <p:spPr>
            <a:xfrm>
              <a:off x="0" y="9025378"/>
              <a:ext cx="6858000" cy="880622"/>
            </a:xfrm>
            <a:prstGeom prst="rect">
              <a:avLst/>
            </a:prstGeom>
            <a:noFill/>
            <a:ln>
              <a:noFill/>
            </a:ln>
          </p:spPr>
        </p:pic>
        <p:sp>
          <p:nvSpPr>
            <p:cNvPr id="79" name="Google Shape;79;p1"/>
            <p:cNvSpPr/>
            <p:nvPr/>
          </p:nvSpPr>
          <p:spPr>
            <a:xfrm>
              <a:off x="631210" y="9148378"/>
              <a:ext cx="5122818" cy="434898"/>
            </a:xfrm>
            <a:prstGeom prst="roundRect">
              <a:avLst>
                <a:gd fmla="val 16667" name="adj"/>
              </a:avLst>
            </a:prstGeom>
            <a:solidFill>
              <a:srgbClr val="DC462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500"/>
                <a:buFont typeface="Arial"/>
                <a:buNone/>
              </a:pPr>
              <a:r>
                <a:rPr b="1" i="1" lang="en-GB" sz="1500" u="none" cap="none" strike="noStrike">
                  <a:solidFill>
                    <a:schemeClr val="lt1"/>
                  </a:solidFill>
                  <a:latin typeface="Arial"/>
                  <a:ea typeface="Arial"/>
                  <a:cs typeface="Arial"/>
                  <a:sym typeface="Arial"/>
                </a:rPr>
                <a:t>“Coming together, learning to be the best we can be.”</a:t>
              </a:r>
              <a:endParaRPr b="0" i="0" sz="1400" u="none" cap="none" strike="noStrike">
                <a:solidFill>
                  <a:srgbClr val="000000"/>
                </a:solidFill>
                <a:latin typeface="Arial"/>
                <a:ea typeface="Arial"/>
                <a:cs typeface="Arial"/>
                <a:sym typeface="Arial"/>
              </a:endParaRPr>
            </a:p>
          </p:txBody>
        </p:sp>
      </p:grpSp>
      <p:sp>
        <p:nvSpPr>
          <p:cNvPr id="80" name="Google Shape;80;p1"/>
          <p:cNvSpPr txBox="1"/>
          <p:nvPr/>
        </p:nvSpPr>
        <p:spPr>
          <a:xfrm>
            <a:off x="64150" y="3106300"/>
            <a:ext cx="6647100" cy="591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050">
                <a:solidFill>
                  <a:schemeClr val="dk1"/>
                </a:solidFill>
              </a:rPr>
              <a:t>Dear Parents &amp; Carers,</a:t>
            </a:r>
            <a:endParaRPr sz="105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1050">
                <a:solidFill>
                  <a:schemeClr val="dk1"/>
                </a:solidFill>
              </a:rPr>
              <a:t>I can’t believe that next week is week 5 of the Autumn Term.  The good weather has meant lots of time outside and the school grounds are looking really good – mainly thanks to the dedication of Mrs Howe with the help of her gardening club team.  It was particularly nice to be able to show our new perspective parents round during last week’s afternoon tour whilst Chestnut Class were busy working on the new gardens.  I explained to them that being outside and playing a part in looking after our school is all is part of what is important to us as a school.</a:t>
            </a:r>
            <a:endParaRPr sz="105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1050">
                <a:solidFill>
                  <a:schemeClr val="dk1"/>
                </a:solidFill>
              </a:rPr>
              <a:t>I always enjoy showing prospective parents around, because it is an excellent reminder of what makes our school special and it showcases what is really important to us as a school.   Our aim is to fulfil our school’s vision which is to ensure that every children is known and valued for who they are, and that every child is enabled to flourish and thrive in a community where they feel like they truly belong.</a:t>
            </a:r>
            <a:endParaRPr sz="105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1050">
                <a:solidFill>
                  <a:schemeClr val="dk1"/>
                </a:solidFill>
              </a:rPr>
              <a:t>This week, we said goodbye and good luck to one member of our school who has been an immense help to all members of our school community – Ms Emma Smith.  Ms Smith has worked in the office for the last three years and was described by the children this week as ‘the best office doctor’ and the ‘kindest office person’!  She was definitely those things, and many more and we will really miss her.  Ms Smith will now be working full time at local secondary school, so some of you may see her again.</a:t>
            </a:r>
            <a:endParaRPr sz="1050">
              <a:solidFill>
                <a:schemeClr val="dk1"/>
              </a:solidFill>
            </a:endParaRPr>
          </a:p>
          <a:p>
            <a:pPr indent="0" lvl="0" marL="0" rtl="0" algn="l">
              <a:lnSpc>
                <a:spcPct val="115000"/>
              </a:lnSpc>
              <a:spcBef>
                <a:spcPts val="800"/>
              </a:spcBef>
              <a:spcAft>
                <a:spcPts val="0"/>
              </a:spcAft>
              <a:buNone/>
            </a:pPr>
            <a:r>
              <a:rPr lang="en-GB" sz="1050">
                <a:solidFill>
                  <a:schemeClr val="dk1"/>
                </a:solidFill>
              </a:rPr>
              <a:t>Finally, I would like to share that our attendance levels are at an all time high which is great news.  However, we are well aware that the ‘bug’ season is approaching.  The DfE and NHS have produced some guides to support you in deciding whether a child can attend school if they are ill.  We will be sharing these with you next week.  Please be assured that if your child isn’t feeling well at school, we will always contact you.   </a:t>
            </a:r>
            <a:endParaRPr sz="1050">
              <a:solidFill>
                <a:schemeClr val="dk1"/>
              </a:solidFill>
            </a:endParaRPr>
          </a:p>
          <a:p>
            <a:pPr indent="0" lvl="0" marL="0" rtl="0" algn="l">
              <a:lnSpc>
                <a:spcPct val="115000"/>
              </a:lnSpc>
              <a:spcBef>
                <a:spcPts val="800"/>
              </a:spcBef>
              <a:spcAft>
                <a:spcPts val="0"/>
              </a:spcAft>
              <a:buNone/>
            </a:pPr>
            <a:r>
              <a:rPr lang="en-GB" sz="1050">
                <a:solidFill>
                  <a:schemeClr val="dk1"/>
                </a:solidFill>
              </a:rPr>
              <a:t>Wishing you a wonderful weekend,</a:t>
            </a:r>
            <a:endParaRPr sz="1050">
              <a:solidFill>
                <a:schemeClr val="dk1"/>
              </a:solidFill>
            </a:endParaRPr>
          </a:p>
          <a:p>
            <a:pPr indent="0" lvl="0" marL="0" rtl="0" algn="l">
              <a:lnSpc>
                <a:spcPct val="115000"/>
              </a:lnSpc>
              <a:spcBef>
                <a:spcPts val="800"/>
              </a:spcBef>
              <a:spcAft>
                <a:spcPts val="0"/>
              </a:spcAft>
              <a:buNone/>
            </a:pPr>
            <a:r>
              <a:t/>
            </a:r>
            <a:endParaRPr sz="1050">
              <a:solidFill>
                <a:schemeClr val="dk1"/>
              </a:solidFill>
            </a:endParaRPr>
          </a:p>
          <a:p>
            <a:pPr indent="0" lvl="0" marL="0" rtl="0" algn="l">
              <a:lnSpc>
                <a:spcPct val="115000"/>
              </a:lnSpc>
              <a:spcBef>
                <a:spcPts val="800"/>
              </a:spcBef>
              <a:spcAft>
                <a:spcPts val="0"/>
              </a:spcAft>
              <a:buNone/>
            </a:pPr>
            <a:r>
              <a:rPr lang="en-GB" sz="1050">
                <a:solidFill>
                  <a:schemeClr val="dk1"/>
                </a:solidFill>
              </a:rPr>
              <a:t>Rebecca Cox</a:t>
            </a:r>
            <a:endParaRPr sz="1050">
              <a:solidFill>
                <a:schemeClr val="dk1"/>
              </a:solidFill>
            </a:endParaRPr>
          </a:p>
          <a:p>
            <a:pPr indent="0" lvl="0" marL="0" rtl="0" algn="l">
              <a:lnSpc>
                <a:spcPct val="115000"/>
              </a:lnSpc>
              <a:spcBef>
                <a:spcPts val="800"/>
              </a:spcBef>
              <a:spcAft>
                <a:spcPts val="800"/>
              </a:spcAft>
              <a:buClr>
                <a:schemeClr val="dk1"/>
              </a:buClr>
              <a:buSzPts val="1100"/>
              <a:buFont typeface="Arial"/>
              <a:buNone/>
            </a:pPr>
            <a:r>
              <a:rPr lang="en-GB" sz="1050">
                <a:solidFill>
                  <a:schemeClr val="dk1"/>
                </a:solidFill>
              </a:rPr>
              <a:t>Headteacher</a:t>
            </a:r>
            <a:endParaRPr sz="105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2"/>
          <p:cNvSpPr txBox="1"/>
          <p:nvPr>
            <p:ph idx="1" type="body"/>
          </p:nvPr>
        </p:nvSpPr>
        <p:spPr>
          <a:xfrm>
            <a:off x="198437" y="151398"/>
            <a:ext cx="6461100" cy="8736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100"/>
              <a:buNone/>
            </a:pPr>
            <a:r>
              <a:rPr lang="en-GB"/>
              <a:t> What’s on week commencing 28th September:</a:t>
            </a:r>
            <a:endParaRPr/>
          </a:p>
          <a:p>
            <a:pPr indent="0" lvl="0" marL="0" rtl="0" algn="l">
              <a:lnSpc>
                <a:spcPct val="90000"/>
              </a:lnSpc>
              <a:spcBef>
                <a:spcPts val="750"/>
              </a:spcBef>
              <a:spcAft>
                <a:spcPts val="0"/>
              </a:spcAft>
              <a:buClr>
                <a:schemeClr val="dk1"/>
              </a:buClr>
              <a:buSzPts val="2100"/>
              <a:buNone/>
            </a:pPr>
            <a:r>
              <a:t/>
            </a:r>
            <a:endParaRPr/>
          </a:p>
        </p:txBody>
      </p:sp>
      <p:graphicFrame>
        <p:nvGraphicFramePr>
          <p:cNvPr id="86" name="Google Shape;86;p2"/>
          <p:cNvGraphicFramePr/>
          <p:nvPr/>
        </p:nvGraphicFramePr>
        <p:xfrm>
          <a:off x="318977" y="689810"/>
          <a:ext cx="3000000" cy="3000000"/>
        </p:xfrm>
        <a:graphic>
          <a:graphicData uri="http://schemas.openxmlformats.org/drawingml/2006/table">
            <a:tbl>
              <a:tblPr>
                <a:noFill/>
                <a:tableStyleId>{79A1FABC-DE5B-4251-9430-A307D0009989}</a:tableStyleId>
              </a:tblPr>
              <a:tblGrid>
                <a:gridCol w="970350"/>
                <a:gridCol w="972000"/>
                <a:gridCol w="972000"/>
                <a:gridCol w="990150"/>
                <a:gridCol w="951750"/>
                <a:gridCol w="1076200"/>
              </a:tblGrid>
              <a:tr h="408300">
                <a:tc>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Monday</a:t>
                      </a:r>
                      <a:endParaRPr sz="900" u="none" cap="none" strike="noStrike">
                        <a:latin typeface="Calibri"/>
                        <a:ea typeface="Calibri"/>
                        <a:cs typeface="Calibri"/>
                        <a:sym typeface="Calibri"/>
                      </a:endParaRPr>
                    </a:p>
                    <a:p>
                      <a:pPr indent="0" lvl="0" marL="0" marR="0" rtl="0" algn="ctr">
                        <a:lnSpc>
                          <a:spcPct val="107000"/>
                        </a:lnSpc>
                        <a:spcBef>
                          <a:spcPts val="80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Tuesday</a:t>
                      </a:r>
                      <a:endParaRPr sz="900" u="none" cap="none" strike="noStrike">
                        <a:latin typeface="Calibri"/>
                        <a:ea typeface="Calibri"/>
                        <a:cs typeface="Calibri"/>
                        <a:sym typeface="Calibri"/>
                      </a:endParaRPr>
                    </a:p>
                    <a:p>
                      <a:pPr indent="0" lvl="0" marL="0" marR="0" rtl="0" algn="ctr">
                        <a:lnSpc>
                          <a:spcPct val="107000"/>
                        </a:lnSpc>
                        <a:spcBef>
                          <a:spcPts val="80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Wednesday</a:t>
                      </a:r>
                      <a:endParaRPr sz="900" u="none" cap="none" strike="noStrike">
                        <a:latin typeface="Calibri"/>
                        <a:ea typeface="Calibri"/>
                        <a:cs typeface="Calibri"/>
                        <a:sym typeface="Calibri"/>
                      </a:endParaRPr>
                    </a:p>
                    <a:p>
                      <a:pPr indent="0" lvl="0" marL="0" marR="0" rtl="0" algn="ctr">
                        <a:lnSpc>
                          <a:spcPct val="107000"/>
                        </a:lnSpc>
                        <a:spcBef>
                          <a:spcPts val="80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Thursday</a:t>
                      </a:r>
                      <a:endParaRPr sz="900" u="none" cap="none" strike="noStrike">
                        <a:latin typeface="Calibri"/>
                        <a:ea typeface="Calibri"/>
                        <a:cs typeface="Calibri"/>
                        <a:sym typeface="Calibri"/>
                      </a:endParaRPr>
                    </a:p>
                    <a:p>
                      <a:pPr indent="0" lvl="0" marL="0" marR="0" rtl="0" algn="ctr">
                        <a:lnSpc>
                          <a:spcPct val="107000"/>
                        </a:lnSpc>
                        <a:spcBef>
                          <a:spcPts val="80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Friday</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9050">
                      <a:solidFill>
                        <a:srgbClr val="984806"/>
                      </a:solidFill>
                      <a:prstDash val="solid"/>
                      <a:round/>
                      <a:headEnd len="sm" w="sm" type="none"/>
                      <a:tailEnd len="sm" w="sm" type="none"/>
                    </a:lnB>
                    <a:solidFill>
                      <a:schemeClr val="lt1"/>
                    </a:solidFill>
                  </a:tcPr>
                </a:tc>
              </a:tr>
              <a:tr h="449350">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Whole School</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F6800A"/>
                        </a:buClr>
                        <a:buSzPts val="1000"/>
                        <a:buFont typeface="Calibri"/>
                        <a:buNone/>
                      </a:pPr>
                      <a:r>
                        <a:t/>
                      </a:r>
                      <a:endParaRPr b="1" sz="1000" u="none" cap="none" strike="noStrike">
                        <a:solidFill>
                          <a:srgbClr val="F6800A"/>
                        </a:solidFill>
                        <a:latin typeface="Calibri"/>
                        <a:ea typeface="Calibri"/>
                        <a:cs typeface="Calibri"/>
                        <a:sym typeface="Calibri"/>
                      </a:endParaRPr>
                    </a:p>
                    <a:p>
                      <a:pPr indent="0" lvl="0" marL="0" marR="0" rtl="0" algn="ctr">
                        <a:lnSpc>
                          <a:spcPct val="107000"/>
                        </a:lnSpc>
                        <a:spcBef>
                          <a:spcPts val="0"/>
                        </a:spcBef>
                        <a:spcAft>
                          <a:spcPts val="0"/>
                        </a:spcAft>
                        <a:buClr>
                          <a:srgbClr val="F6800A"/>
                        </a:buClr>
                        <a:buSzPts val="1000"/>
                        <a:buFont typeface="Calibri"/>
                        <a:buNone/>
                      </a:pPr>
                      <a:r>
                        <a:rPr b="1" lang="en-GB" sz="1000" u="none" cap="none" strike="noStrike">
                          <a:solidFill>
                            <a:srgbClr val="F6800A"/>
                          </a:solidFill>
                          <a:latin typeface="Calibri"/>
                          <a:ea typeface="Calibri"/>
                          <a:cs typeface="Calibri"/>
                          <a:sym typeface="Calibri"/>
                        </a:rPr>
                        <a:t>Golden Mile</a:t>
                      </a:r>
                      <a:endParaRPr b="0" sz="900" u="none" cap="none" strike="noStrike">
                        <a:solidFill>
                          <a:srgbClr val="000000"/>
                        </a:solidFill>
                        <a:latin typeface="Calibri"/>
                        <a:ea typeface="Calibri"/>
                        <a:cs typeface="Calibri"/>
                        <a:sym typeface="Calibri"/>
                      </a:endParaRPr>
                    </a:p>
                    <a:p>
                      <a:pPr indent="0" lvl="0" marL="0" marR="0" rtl="0" algn="ctr">
                        <a:lnSpc>
                          <a:spcPct val="107000"/>
                        </a:lnSpc>
                        <a:spcBef>
                          <a:spcPts val="0"/>
                        </a:spcBef>
                        <a:spcAft>
                          <a:spcPts val="0"/>
                        </a:spcAft>
                        <a:buClr>
                          <a:srgbClr val="F6800A"/>
                        </a:buClr>
                        <a:buSzPts val="1000"/>
                        <a:buFont typeface="Calibri"/>
                        <a:buNone/>
                      </a:pPr>
                      <a:r>
                        <a:rPr b="1" lang="en-GB" sz="1000" u="none" cap="none" strike="noStrike">
                          <a:solidFill>
                            <a:srgbClr val="FF0000"/>
                          </a:solidFill>
                          <a:latin typeface="Calibri"/>
                          <a:ea typeface="Calibri"/>
                          <a:cs typeface="Calibri"/>
                          <a:sym typeface="Calibri"/>
                        </a:rPr>
                        <a:t> </a:t>
                      </a:r>
                      <a:endParaRPr sz="9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t/>
                      </a:r>
                      <a:endParaRPr b="1" sz="10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F6800A"/>
                        </a:buClr>
                        <a:buSzPts val="1000"/>
                        <a:buFont typeface="Calibri"/>
                        <a:buNone/>
                      </a:pPr>
                      <a:r>
                        <a:rPr b="1" lang="en-GB" sz="1000" u="none" cap="none" strike="noStrike">
                          <a:solidFill>
                            <a:srgbClr val="F6800A"/>
                          </a:solidFill>
                          <a:latin typeface="Calibri"/>
                          <a:ea typeface="Calibri"/>
                          <a:cs typeface="Calibri"/>
                          <a:sym typeface="Calibri"/>
                        </a:rPr>
                        <a:t>Golden Mile</a:t>
                      </a:r>
                      <a:endParaRPr b="1" sz="1000" u="none" cap="none" strike="noStrike">
                        <a:solidFill>
                          <a:srgbClr val="F6800A"/>
                        </a:solidFill>
                        <a:latin typeface="Calibri"/>
                        <a:ea typeface="Calibri"/>
                        <a:cs typeface="Calibri"/>
                        <a:sym typeface="Calibri"/>
                      </a:endParaRPr>
                    </a:p>
                    <a:p>
                      <a:pPr indent="0" lvl="0" marL="0" marR="0" rtl="0" algn="l">
                        <a:lnSpc>
                          <a:spcPct val="107000"/>
                        </a:lnSpc>
                        <a:spcBef>
                          <a:spcPts val="0"/>
                        </a:spcBef>
                        <a:spcAft>
                          <a:spcPts val="0"/>
                        </a:spcAft>
                        <a:buClr>
                          <a:srgbClr val="F6800A"/>
                        </a:buClr>
                        <a:buSzPts val="1000"/>
                        <a:buFont typeface="Calibri"/>
                        <a:buNone/>
                      </a:pPr>
                      <a:r>
                        <a:t/>
                      </a:r>
                      <a:endParaRPr b="1" sz="10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FF0000"/>
                        </a:buClr>
                        <a:buSzPts val="10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l">
                        <a:lnSpc>
                          <a:spcPct val="107000"/>
                        </a:lnSpc>
                        <a:spcBef>
                          <a:spcPts val="0"/>
                        </a:spcBef>
                        <a:spcAft>
                          <a:spcPts val="0"/>
                        </a:spcAft>
                        <a:buClr>
                          <a:srgbClr val="FF0000"/>
                        </a:buClr>
                        <a:buSzPts val="1000"/>
                        <a:buFont typeface="Calibri"/>
                        <a:buNone/>
                      </a:pPr>
                      <a:r>
                        <a:rPr b="1" lang="en-GB" sz="1100" u="none" cap="none" strike="noStrike">
                          <a:solidFill>
                            <a:srgbClr val="FF0000"/>
                          </a:solidFill>
                          <a:latin typeface="Calibri"/>
                          <a:ea typeface="Calibri"/>
                          <a:cs typeface="Calibri"/>
                          <a:sym typeface="Calibri"/>
                        </a:rPr>
                        <a:t>   </a:t>
                      </a:r>
                      <a:endParaRPr b="1" sz="1100" u="none" cap="none" strike="noStrike">
                        <a:solidFill>
                          <a:srgbClr val="FF0000"/>
                        </a:solidFill>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905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316850">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YR R</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1000"/>
                        <a:buFont typeface="Calibri"/>
                        <a:buNone/>
                      </a:pPr>
                      <a:r>
                        <a:rPr b="1" lang="en-GB" sz="10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B0F0"/>
                        </a:buClr>
                        <a:buSzPts val="1000"/>
                        <a:buFont typeface="Calibri"/>
                        <a:buNone/>
                      </a:pPr>
                      <a:r>
                        <a:t/>
                      </a:r>
                      <a:endParaRPr b="1" sz="11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1000"/>
                        <a:buFont typeface="Calibri"/>
                        <a:buNone/>
                      </a:pPr>
                      <a:r>
                        <a:rPr b="1" lang="en-GB" sz="1000" u="none" cap="none" strike="noStrike">
                          <a:solidFill>
                            <a:srgbClr val="00B050"/>
                          </a:solidFill>
                          <a:latin typeface="Calibri"/>
                          <a:ea typeface="Calibri"/>
                          <a:cs typeface="Calibri"/>
                          <a:sym typeface="Calibri"/>
                        </a:rPr>
                        <a:t> Forest School </a:t>
                      </a:r>
                      <a:endParaRPr sz="1400" u="none" cap="none" strike="noStrike"/>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000"/>
                        <a:buFont typeface="Calibri"/>
                        <a:buNone/>
                      </a:pPr>
                      <a:r>
                        <a:rPr b="1" lang="en-GB" sz="900" u="none" cap="none" strike="noStrike">
                          <a:latin typeface="Calibri"/>
                          <a:ea typeface="Calibri"/>
                          <a:cs typeface="Calibri"/>
                          <a:sym typeface="Calibri"/>
                        </a:rPr>
                        <a:t>              </a:t>
                      </a:r>
                      <a:r>
                        <a:rPr b="1" lang="en-GB" sz="1000" u="none" cap="none" strike="noStrike">
                          <a:solidFill>
                            <a:srgbClr val="00B0F0"/>
                          </a:solidFill>
                          <a:latin typeface="Calibri"/>
                          <a:ea typeface="Calibri"/>
                          <a:cs typeface="Calibri"/>
                          <a:sym typeface="Calibri"/>
                        </a:rPr>
                        <a:t>PE</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FF0000"/>
                        </a:buClr>
                        <a:buSzPts val="1000"/>
                        <a:buFont typeface="Calibri"/>
                        <a:buNone/>
                      </a:pPr>
                      <a:r>
                        <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334150">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Y1 &amp; Y2</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t/>
                      </a:r>
                      <a:endParaRPr sz="900" u="none" cap="none" strike="noStrike">
                        <a:latin typeface="Calibri"/>
                        <a:ea typeface="Calibri"/>
                        <a:cs typeface="Calibri"/>
                        <a:sym typeface="Calibri"/>
                      </a:endParaRPr>
                    </a:p>
                  </a:txBody>
                  <a:tcPr marT="0" marB="0" marR="54475" marL="54475">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B0F0"/>
                        </a:buClr>
                        <a:buSzPts val="1000"/>
                        <a:buFont typeface="Calibri"/>
                        <a:buNone/>
                      </a:pPr>
                      <a:r>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solidFill>
                            <a:srgbClr val="00B050"/>
                          </a:solidFill>
                          <a:latin typeface="Calibri"/>
                          <a:ea typeface="Calibri"/>
                          <a:cs typeface="Calibri"/>
                          <a:sym typeface="Calibri"/>
                        </a:rPr>
                        <a:t>Year 1 and 2</a:t>
                      </a:r>
                      <a:endParaRPr b="1" sz="1000" u="none" cap="none" strike="noStrike">
                        <a:solidFill>
                          <a:srgbClr val="00B05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solidFill>
                            <a:srgbClr val="00B050"/>
                          </a:solidFill>
                          <a:latin typeface="Calibri"/>
                          <a:ea typeface="Calibri"/>
                          <a:cs typeface="Calibri"/>
                          <a:sym typeface="Calibri"/>
                        </a:rPr>
                        <a:t>Forest School </a:t>
                      </a:r>
                      <a:endParaRPr sz="1400" u="none" cap="none" strike="noStrike"/>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solidFill>
                            <a:srgbClr val="00B0F0"/>
                          </a:solidFill>
                          <a:latin typeface="Calibri"/>
                          <a:ea typeface="Calibri"/>
                          <a:cs typeface="Calibri"/>
                          <a:sym typeface="Calibri"/>
                        </a:rPr>
                        <a:t>PE</a:t>
                      </a:r>
                      <a:endParaRPr b="1" sz="1000" u="none" cap="none" strike="noStrike">
                        <a:solidFill>
                          <a:srgbClr val="00B05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1000"/>
                        <a:buFont typeface="Calibri"/>
                        <a:buNone/>
                      </a:pPr>
                      <a:r>
                        <a:t/>
                      </a:r>
                      <a:endParaRPr b="1" sz="9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543950">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Y3 &amp; Y4</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1000"/>
                        <a:buFont typeface="Calibri"/>
                        <a:buNone/>
                      </a:pPr>
                      <a:r>
                        <a:t/>
                      </a:r>
                      <a:endParaRPr b="1" sz="1100" u="none" cap="none" strike="noStrike">
                        <a:solidFill>
                          <a:srgbClr val="FF0000"/>
                        </a:solidFill>
                        <a:latin typeface="Calibri"/>
                        <a:ea typeface="Calibri"/>
                        <a:cs typeface="Calibri"/>
                        <a:sym typeface="Calibri"/>
                      </a:endParaRPr>
                    </a:p>
                  </a:txBody>
                  <a:tcPr marT="0" marB="0" marR="54475" marL="54475">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rgbClr val="000000"/>
                        </a:buClr>
                        <a:buSzPts val="1000"/>
                        <a:buFont typeface="Calibri"/>
                        <a:buNone/>
                      </a:pPr>
                      <a:r>
                        <a:rPr b="1" lang="en-GB" sz="1000" u="none" cap="none" strike="noStrike">
                          <a:solidFill>
                            <a:srgbClr val="00B0F0"/>
                          </a:solidFill>
                          <a:latin typeface="Calibri"/>
                          <a:ea typeface="Calibri"/>
                          <a:cs typeface="Calibri"/>
                          <a:sym typeface="Calibri"/>
                        </a:rPr>
                        <a:t>             PE</a:t>
                      </a:r>
                      <a:r>
                        <a:rPr b="1" lang="en-GB" sz="1000" u="none" cap="none" strike="noStrike">
                          <a:solidFill>
                            <a:schemeClr val="dk1"/>
                          </a:solidFill>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7030A0"/>
                        </a:buClr>
                        <a:buSzPts val="900"/>
                        <a:buFont typeface="Calibri"/>
                        <a:buNone/>
                      </a:pPr>
                      <a:r>
                        <a:rPr b="1" lang="en-GB" sz="1000" u="none" cap="none" strike="noStrike">
                          <a:solidFill>
                            <a:srgbClr val="00B050"/>
                          </a:solidFill>
                          <a:latin typeface="Calibri"/>
                          <a:ea typeface="Calibri"/>
                          <a:cs typeface="Calibri"/>
                          <a:sym typeface="Calibri"/>
                        </a:rPr>
                        <a:t>  </a:t>
                      </a:r>
                      <a:endParaRPr b="1" sz="1000" u="none" cap="none" strike="noStrike">
                        <a:solidFill>
                          <a:srgbClr val="00B050"/>
                        </a:solidFill>
                        <a:latin typeface="Calibri"/>
                        <a:ea typeface="Calibri"/>
                        <a:cs typeface="Calibri"/>
                        <a:sym typeface="Calibri"/>
                      </a:endParaRPr>
                    </a:p>
                    <a:p>
                      <a:pPr indent="0" lvl="0" marL="0" marR="0" rtl="0" algn="l">
                        <a:lnSpc>
                          <a:spcPct val="107000"/>
                        </a:lnSpc>
                        <a:spcBef>
                          <a:spcPts val="0"/>
                        </a:spcBef>
                        <a:spcAft>
                          <a:spcPts val="0"/>
                        </a:spcAft>
                        <a:buClr>
                          <a:srgbClr val="7030A0"/>
                        </a:buClr>
                        <a:buSzPts val="900"/>
                        <a:buFont typeface="Calibri"/>
                        <a:buNone/>
                      </a:pPr>
                      <a:r>
                        <a:rPr b="1" lang="en-GB" sz="1000" u="none" cap="none" strike="noStrike">
                          <a:solidFill>
                            <a:srgbClr val="00B050"/>
                          </a:solidFill>
                          <a:latin typeface="Calibri"/>
                          <a:ea typeface="Calibri"/>
                          <a:cs typeface="Calibri"/>
                          <a:sym typeface="Calibri"/>
                        </a:rPr>
                        <a:t>   Forest School </a:t>
                      </a:r>
                      <a:endParaRPr sz="1400" u="none" cap="none" strike="noStrike">
                        <a:solidFill>
                          <a:srgbClr val="FF0000"/>
                        </a:solidFill>
                      </a:endParaRPr>
                    </a:p>
                    <a:p>
                      <a:pPr indent="0" lvl="0" marL="0" marR="0" rtl="0" algn="ctr">
                        <a:lnSpc>
                          <a:spcPct val="107000"/>
                        </a:lnSpc>
                        <a:spcBef>
                          <a:spcPts val="0"/>
                        </a:spcBef>
                        <a:spcAft>
                          <a:spcPts val="0"/>
                        </a:spcAft>
                        <a:buClr>
                          <a:schemeClr val="dk1"/>
                        </a:buClr>
                        <a:buSzPts val="1000"/>
                        <a:buFont typeface="Calibri"/>
                        <a:buNone/>
                      </a:pPr>
                      <a:r>
                        <a:t/>
                      </a:r>
                      <a:endParaRPr sz="1400" u="none" cap="none" strike="noStrike"/>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000"/>
                        <a:buFont typeface="Calibri"/>
                        <a:buNone/>
                      </a:pPr>
                      <a:r>
                        <a:rPr b="1" lang="en-GB" sz="10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506825">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Y5 &amp; Y6</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7030A0"/>
                        </a:buClr>
                        <a:buSzPts val="1000"/>
                        <a:buFont typeface="Calibri"/>
                        <a:buNone/>
                      </a:pPr>
                      <a:r>
                        <a:t/>
                      </a:r>
                      <a:endParaRPr b="1" sz="1000" u="none" cap="none" strike="noStrike">
                        <a:solidFill>
                          <a:srgbClr val="00B0F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900"/>
                        <a:buFont typeface="Calibri"/>
                        <a:buNone/>
                      </a:pPr>
                      <a:r>
                        <a:t/>
                      </a:r>
                      <a:endParaRPr sz="1000" u="none" cap="none" strike="noStrike">
                        <a:solidFill>
                          <a:srgbClr val="FF0000"/>
                        </a:solidFill>
                        <a:latin typeface="Calibri"/>
                        <a:ea typeface="Calibri"/>
                        <a:cs typeface="Calibri"/>
                        <a:sym typeface="Calibri"/>
                      </a:endParaRPr>
                    </a:p>
                  </a:txBody>
                  <a:tcPr marT="0" marB="0" marR="54475" marL="54475">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1000"/>
                        <a:buFont typeface="Calibri"/>
                        <a:buNone/>
                      </a:pPr>
                      <a:r>
                        <a:t/>
                      </a:r>
                      <a:endParaRPr b="1" sz="1000" u="none" cap="none" strike="noStrike">
                        <a:solidFill>
                          <a:srgbClr val="00B0F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900"/>
                        <a:buFont typeface="Calibri"/>
                        <a:buNone/>
                      </a:pPr>
                      <a:r>
                        <a:t/>
                      </a:r>
                      <a:endParaRPr b="1" sz="1000" u="none" cap="none" strike="noStrike">
                        <a:solidFill>
                          <a:srgbClr val="FF0000"/>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Calibri"/>
                        <a:buNone/>
                      </a:pPr>
                      <a:r>
                        <a:t/>
                      </a:r>
                      <a:endParaRPr b="1" sz="9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Calibri"/>
                        <a:buNone/>
                      </a:pPr>
                      <a:r>
                        <a:rPr b="1" lang="en-GB" sz="1000" u="none" cap="none" strike="noStrike">
                          <a:solidFill>
                            <a:srgbClr val="FF0000"/>
                          </a:solidFill>
                          <a:latin typeface="Calibri"/>
                          <a:ea typeface="Calibri"/>
                          <a:cs typeface="Calibri"/>
                          <a:sym typeface="Calibri"/>
                        </a:rPr>
                        <a:t> </a:t>
                      </a:r>
                      <a:endParaRPr sz="10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7030A0"/>
                        </a:buClr>
                        <a:buSzPts val="900"/>
                        <a:buFont typeface="Calibri"/>
                        <a:buNone/>
                      </a:pPr>
                      <a:r>
                        <a:rPr b="1" lang="en-GB" sz="1000" u="none" cap="none" strike="noStrike">
                          <a:solidFill>
                            <a:srgbClr val="00B050"/>
                          </a:solidFill>
                          <a:latin typeface="Calibri"/>
                          <a:ea typeface="Calibri"/>
                          <a:cs typeface="Calibri"/>
                          <a:sym typeface="Calibri"/>
                        </a:rPr>
                        <a:t>            </a:t>
                      </a:r>
                      <a:endParaRPr b="1" sz="1000" u="none" cap="none" strike="noStrike">
                        <a:solidFill>
                          <a:srgbClr val="00B050"/>
                        </a:solidFill>
                        <a:latin typeface="Calibri"/>
                        <a:ea typeface="Calibri"/>
                        <a:cs typeface="Calibri"/>
                        <a:sym typeface="Calibri"/>
                      </a:endParaRPr>
                    </a:p>
                    <a:p>
                      <a:pPr indent="0" lvl="0" marL="0" marR="0" rtl="0" algn="l">
                        <a:lnSpc>
                          <a:spcPct val="107000"/>
                        </a:lnSpc>
                        <a:spcBef>
                          <a:spcPts val="0"/>
                        </a:spcBef>
                        <a:spcAft>
                          <a:spcPts val="0"/>
                        </a:spcAft>
                        <a:buClr>
                          <a:srgbClr val="7030A0"/>
                        </a:buClr>
                        <a:buSzPts val="900"/>
                        <a:buFont typeface="Calibri"/>
                        <a:buNone/>
                      </a:pPr>
                      <a:r>
                        <a:rPr b="1" lang="en-GB" sz="1000" u="none" cap="none" strike="noStrike">
                          <a:solidFill>
                            <a:srgbClr val="00B0F0"/>
                          </a:solidFill>
                          <a:latin typeface="Calibri"/>
                          <a:ea typeface="Calibri"/>
                          <a:cs typeface="Calibri"/>
                          <a:sym typeface="Calibri"/>
                        </a:rPr>
                        <a:t>            </a:t>
                      </a:r>
                      <a:endParaRPr b="1" sz="1000" u="none" cap="none" strike="noStrike">
                        <a:solidFill>
                          <a:srgbClr val="00B050"/>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900"/>
                        <a:buFont typeface="Calibri"/>
                        <a:buNone/>
                      </a:pPr>
                      <a:r>
                        <a:t/>
                      </a:r>
                      <a:endParaRPr b="1" sz="1000" u="none" cap="none" strike="noStrike">
                        <a:solidFill>
                          <a:srgbClr val="00B050"/>
                        </a:solidFill>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rgbClr val="7030A0"/>
                        </a:buClr>
                        <a:buSzPts val="900"/>
                        <a:buFont typeface="Calibri"/>
                        <a:buNone/>
                      </a:pPr>
                      <a:r>
                        <a:rPr b="1" lang="en-GB" sz="900" u="none" cap="none" strike="noStrike">
                          <a:solidFill>
                            <a:srgbClr val="7030A0"/>
                          </a:solidFill>
                          <a:latin typeface="Calibri"/>
                          <a:ea typeface="Calibri"/>
                          <a:cs typeface="Calibri"/>
                          <a:sym typeface="Calibri"/>
                        </a:rPr>
                        <a:t> </a:t>
                      </a:r>
                      <a:r>
                        <a:rPr b="1" lang="en-GB" sz="1000" u="none" cap="none" strike="noStrike">
                          <a:solidFill>
                            <a:srgbClr val="00B050"/>
                          </a:solidFill>
                          <a:latin typeface="Calibri"/>
                          <a:ea typeface="Calibri"/>
                          <a:cs typeface="Calibri"/>
                          <a:sym typeface="Calibri"/>
                        </a:rPr>
                        <a:t> </a:t>
                      </a:r>
                      <a:endParaRPr b="1" sz="1000" u="none" cap="none" strike="noStrike">
                        <a:solidFill>
                          <a:srgbClr val="00B050"/>
                        </a:solidFill>
                        <a:latin typeface="Calibri"/>
                        <a:ea typeface="Calibri"/>
                        <a:cs typeface="Calibri"/>
                        <a:sym typeface="Calibri"/>
                      </a:endParaRPr>
                    </a:p>
                    <a:p>
                      <a:pPr indent="0" lvl="0" marL="0" marR="0" rtl="0" algn="l">
                        <a:lnSpc>
                          <a:spcPct val="107000"/>
                        </a:lnSpc>
                        <a:spcBef>
                          <a:spcPts val="0"/>
                        </a:spcBef>
                        <a:spcAft>
                          <a:spcPts val="0"/>
                        </a:spcAft>
                        <a:buClr>
                          <a:srgbClr val="7030A0"/>
                        </a:buClr>
                        <a:buSzPts val="900"/>
                        <a:buFont typeface="Calibri"/>
                        <a:buNone/>
                      </a:pPr>
                      <a:r>
                        <a:rPr b="1" lang="en-GB" sz="1000" u="none" cap="none" strike="noStrike">
                          <a:solidFill>
                            <a:srgbClr val="00B0F0"/>
                          </a:solidFill>
                          <a:latin typeface="Calibri"/>
                          <a:ea typeface="Calibri"/>
                          <a:cs typeface="Calibri"/>
                          <a:sym typeface="Calibri"/>
                        </a:rPr>
                        <a:t>               PE</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984975">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Clubs</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solidFill>
                            <a:schemeClr val="dk1"/>
                          </a:solidFill>
                          <a:latin typeface="Calibri"/>
                          <a:ea typeface="Calibri"/>
                          <a:cs typeface="Calibri"/>
                          <a:sym typeface="Calibri"/>
                        </a:rPr>
                        <a:t>    Football Club </a:t>
                      </a:r>
                      <a:endParaRPr b="1" sz="9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900"/>
                        <a:buFont typeface="Calibri"/>
                        <a:buNone/>
                      </a:pPr>
                      <a:r>
                        <a:rPr b="1" lang="en-GB" sz="900">
                          <a:solidFill>
                            <a:schemeClr val="dk1"/>
                          </a:solidFill>
                          <a:latin typeface="Calibri"/>
                          <a:ea typeface="Calibri"/>
                          <a:cs typeface="Calibri"/>
                          <a:sym typeface="Calibri"/>
                        </a:rPr>
                        <a:t>Y1-6</a:t>
                      </a:r>
                      <a:endParaRPr b="1" sz="900">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900"/>
                        <a:buFont typeface="Calibri"/>
                        <a:buNone/>
                      </a:pPr>
                      <a:r>
                        <a:rPr b="1" lang="en-GB" sz="900" u="none" cap="none" strike="noStrike">
                          <a:solidFill>
                            <a:schemeClr val="dk1"/>
                          </a:solidFill>
                          <a:latin typeface="Calibri"/>
                          <a:ea typeface="Calibri"/>
                          <a:cs typeface="Calibri"/>
                          <a:sym typeface="Calibri"/>
                        </a:rPr>
                        <a:t> </a:t>
                      </a:r>
                      <a:endParaRPr sz="900" u="none" cap="none" strike="noStrike">
                        <a:solidFill>
                          <a:schemeClr val="dk1"/>
                        </a:solidFill>
                        <a:latin typeface="Calibri"/>
                        <a:ea typeface="Calibri"/>
                        <a:cs typeface="Calibri"/>
                        <a:sym typeface="Calibri"/>
                      </a:endParaRPr>
                    </a:p>
                  </a:txBody>
                  <a:tcPr marT="0" marB="0" marR="54475" marL="54475" anchor="ctr">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lang="en-GB" sz="900" u="none" cap="none" strike="noStrike">
                          <a:latin typeface="Calibri"/>
                          <a:ea typeface="Calibri"/>
                          <a:cs typeface="Calibri"/>
                          <a:sym typeface="Calibri"/>
                        </a:rPr>
                        <a:t>Wellbeing Walk (lunchtime KS2) </a:t>
                      </a:r>
                      <a:endParaRPr b="1" sz="9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900"/>
                        <a:buFont typeface="Calibri"/>
                        <a:buNone/>
                      </a:pPr>
                      <a:r>
                        <a:rPr b="1" lang="en-GB" sz="900" u="none" cap="none" strike="noStrike">
                          <a:latin typeface="Calibri"/>
                          <a:ea typeface="Calibri"/>
                          <a:cs typeface="Calibri"/>
                          <a:sym typeface="Calibri"/>
                        </a:rPr>
                        <a:t>Dance Club     </a:t>
                      </a:r>
                      <a:endParaRPr sz="1400" u="none" cap="none" strike="noStrike"/>
                    </a:p>
                    <a:p>
                      <a:pPr indent="0" lvl="0" marL="0" marR="0" rtl="0" algn="ctr">
                        <a:lnSpc>
                          <a:spcPct val="100000"/>
                        </a:lnSpc>
                        <a:spcBef>
                          <a:spcPts val="0"/>
                        </a:spcBef>
                        <a:spcAft>
                          <a:spcPts val="0"/>
                        </a:spcAft>
                        <a:buClr>
                          <a:schemeClr val="dk1"/>
                        </a:buClr>
                        <a:buSzPts val="900"/>
                        <a:buFont typeface="Calibri"/>
                        <a:buNone/>
                      </a:pPr>
                      <a:r>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rPr b="1" lang="en-GB" sz="900" u="none" cap="none" strike="noStrike">
                          <a:solidFill>
                            <a:schemeClr val="dk1"/>
                          </a:solidFill>
                          <a:latin typeface="Calibri"/>
                          <a:ea typeface="Calibri"/>
                          <a:cs typeface="Calibri"/>
                          <a:sym typeface="Calibri"/>
                        </a:rPr>
                        <a:t>KS2 Hockey Club</a:t>
                      </a:r>
                      <a:endParaRPr b="1" sz="9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900"/>
                        <a:buFont typeface="Calibri"/>
                        <a:buNone/>
                      </a:pPr>
                      <a:r>
                        <a:rPr b="1" lang="en-GB" sz="900" u="none" cap="none" strike="noStrike">
                          <a:solidFill>
                            <a:schemeClr val="dk1"/>
                          </a:solidFill>
                          <a:latin typeface="Calibri"/>
                          <a:ea typeface="Calibri"/>
                          <a:cs typeface="Calibri"/>
                          <a:sym typeface="Calibri"/>
                        </a:rPr>
                        <a:t>Yrs 3-6</a:t>
                      </a:r>
                      <a:endParaRPr b="1" sz="9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900"/>
                        <a:buFont typeface="Calibri"/>
                        <a:buNone/>
                      </a:pPr>
                      <a:r>
                        <a:t/>
                      </a:r>
                      <a:endParaRPr b="1"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Calibri"/>
                        <a:buNone/>
                      </a:pPr>
                      <a:r>
                        <a:rPr b="1" lang="en-GB" sz="900" u="none" cap="none" strike="noStrike">
                          <a:solidFill>
                            <a:schemeClr val="dk1"/>
                          </a:solidFill>
                          <a:latin typeface="Calibri"/>
                          <a:ea typeface="Calibri"/>
                          <a:cs typeface="Calibri"/>
                          <a:sym typeface="Calibri"/>
                        </a:rPr>
                        <a:t>Garden Club (lunchtime Yrs3 &amp;4)</a:t>
                      </a:r>
                      <a:endParaRPr b="1" sz="9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Calibri"/>
                        <a:buNone/>
                      </a:pPr>
                      <a:r>
                        <a:rPr b="1" lang="en-GB" sz="900" u="none" cap="none" strike="noStrike">
                          <a:latin typeface="Calibri"/>
                          <a:ea typeface="Calibri"/>
                          <a:cs typeface="Calibri"/>
                          <a:sym typeface="Calibri"/>
                        </a:rPr>
                        <a:t>Netball Club</a:t>
                      </a:r>
                      <a:endParaRPr b="1" sz="9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Calibri"/>
                        <a:buNone/>
                      </a:pPr>
                      <a:r>
                        <a:rPr b="1" lang="en-GB" sz="900" u="none" cap="none" strike="noStrike">
                          <a:latin typeface="Calibri"/>
                          <a:ea typeface="Calibri"/>
                          <a:cs typeface="Calibri"/>
                          <a:sym typeface="Calibri"/>
                        </a:rPr>
                        <a:t>Years 4,5 and 6</a:t>
                      </a:r>
                      <a:endParaRPr b="1" sz="9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Calibri"/>
                        <a:buNone/>
                      </a:pPr>
                      <a:r>
                        <a:rPr b="1" lang="en-GB" sz="900" u="none" cap="none" strike="noStrike">
                          <a:latin typeface="Calibri"/>
                          <a:ea typeface="Calibri"/>
                          <a:cs typeface="Calibri"/>
                          <a:sym typeface="Calibri"/>
                        </a:rPr>
                        <a:t> 3:30 - 4:30</a:t>
                      </a:r>
                      <a:endParaRPr b="1" sz="900" u="none" cap="none" strike="noStrike">
                        <a:latin typeface="Calibri"/>
                        <a:ea typeface="Calibri"/>
                        <a:cs typeface="Calibri"/>
                        <a:sym typeface="Calibri"/>
                      </a:endParaRPr>
                    </a:p>
                    <a:p>
                      <a:pPr indent="0" lvl="0" marL="0" marR="0" rtl="0" algn="l">
                        <a:lnSpc>
                          <a:spcPct val="107000"/>
                        </a:lnSpc>
                        <a:spcBef>
                          <a:spcPts val="0"/>
                        </a:spcBef>
                        <a:spcAft>
                          <a:spcPts val="0"/>
                        </a:spcAft>
                        <a:buClr>
                          <a:srgbClr val="000000"/>
                        </a:buClr>
                        <a:buSzPts val="900"/>
                        <a:buFont typeface="Calibri"/>
                        <a:buNone/>
                      </a:pPr>
                      <a:r>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FF0000"/>
                        </a:buClr>
                        <a:buSzPts val="900"/>
                        <a:buFont typeface="Calibri"/>
                        <a:buNone/>
                      </a:pPr>
                      <a:r>
                        <a:rPr b="1" lang="en-GB" sz="900" u="none" cap="none" strike="noStrike">
                          <a:solidFill>
                            <a:srgbClr val="FF0000"/>
                          </a:solidFill>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478675">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Before/After School &amp; Team Events</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solidFill>
                            <a:srgbClr val="0000FF"/>
                          </a:solidFill>
                          <a:latin typeface="Calibri"/>
                          <a:ea typeface="Calibri"/>
                          <a:cs typeface="Calibri"/>
                          <a:sym typeface="Calibri"/>
                        </a:rPr>
                        <a:t> </a:t>
                      </a:r>
                      <a:endParaRPr sz="900" u="none" cap="none" strike="noStrike">
                        <a:solidFill>
                          <a:srgbClr val="0000FF"/>
                        </a:solidFill>
                        <a:latin typeface="Calibri"/>
                        <a:ea typeface="Calibri"/>
                        <a:cs typeface="Calibri"/>
                        <a:sym typeface="Calibri"/>
                      </a:endParaRPr>
                    </a:p>
                  </a:txBody>
                  <a:tcPr marT="0" marB="0" marR="54475" marL="54475" anchor="ctr">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solidFill>
                          <a:srgbClr val="FF0000"/>
                        </a:solidFill>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chemeClr val="lt1"/>
                    </a:solidFill>
                  </a:tcPr>
                </a:tc>
              </a:tr>
              <a:tr h="306775">
                <a:tc gridSpan="6">
                  <a:txBody>
                    <a:bodyPr/>
                    <a:lstStyle/>
                    <a:p>
                      <a:pPr indent="0" lvl="0" marL="0" marR="0" rtl="0" algn="l">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Additional Information: </a:t>
                      </a:r>
                      <a:r>
                        <a:rPr b="1" lang="en-GB" sz="900" u="none" cap="none" strike="noStrike">
                          <a:solidFill>
                            <a:srgbClr val="242424"/>
                          </a:solidFill>
                          <a:highlight>
                            <a:srgbClr val="FFFFFF"/>
                          </a:highlight>
                          <a:latin typeface="Calibri"/>
                          <a:ea typeface="Calibri"/>
                          <a:cs typeface="Calibri"/>
                          <a:sym typeface="Calibri"/>
                        </a:rPr>
                        <a:t> </a:t>
                      </a:r>
                      <a:r>
                        <a:rPr b="1" lang="en-GB" sz="900" u="none" cap="none" strike="noStrike">
                          <a:latin typeface="Calibri"/>
                          <a:ea typeface="Calibri"/>
                          <a:cs typeface="Calibri"/>
                          <a:sym typeface="Calibri"/>
                        </a:rPr>
                        <a:t> </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hMerge="1"/>
                <a:tc hMerge="1"/>
                <a:tc hMerge="1"/>
                <a:tc hMerge="1"/>
                <a:tc hMerge="1"/>
              </a:tr>
              <a:tr h="2725625">
                <a:tc>
                  <a:txBody>
                    <a:bodyPr/>
                    <a:lstStyle/>
                    <a:p>
                      <a:pPr indent="0" lvl="0" marL="0" marR="0" rtl="0" algn="ctr">
                        <a:lnSpc>
                          <a:spcPct val="107000"/>
                        </a:lnSpc>
                        <a:spcBef>
                          <a:spcPts val="0"/>
                        </a:spcBef>
                        <a:spcAft>
                          <a:spcPts val="0"/>
                        </a:spcAft>
                        <a:buClr>
                          <a:schemeClr val="dk1"/>
                        </a:buClr>
                        <a:buSzPts val="900"/>
                        <a:buFont typeface="Calibri"/>
                        <a:buNone/>
                      </a:pPr>
                      <a:r>
                        <a:rPr b="1" lang="en-GB" sz="900" u="none" cap="none" strike="noStrike">
                          <a:latin typeface="Calibri"/>
                          <a:ea typeface="Calibri"/>
                          <a:cs typeface="Calibri"/>
                          <a:sym typeface="Calibri"/>
                        </a:rPr>
                        <a:t>Coming Up….</a:t>
                      </a:r>
                      <a:endParaRPr sz="900" u="none" cap="none" strike="noStrike">
                        <a:latin typeface="Calibri"/>
                        <a:ea typeface="Calibri"/>
                        <a:cs typeface="Calibri"/>
                        <a:sym typeface="Calibri"/>
                      </a:endParaRPr>
                    </a:p>
                  </a:txBody>
                  <a:tcPr marT="0" marB="0" marR="54475" marL="54475" anchor="ctr">
                    <a:lnL cap="flat" cmpd="sng" w="12700">
                      <a:solidFill>
                        <a:srgbClr val="984806"/>
                      </a:solidFill>
                      <a:prstDash val="solid"/>
                      <a:round/>
                      <a:headEnd len="sm" w="sm" type="none"/>
                      <a:tailEnd len="sm" w="sm" type="none"/>
                    </a:lnL>
                    <a:lnR cap="flat" cmpd="sng" w="1905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tcPr>
                </a:tc>
                <a:tc gridSpan="5">
                  <a:txBody>
                    <a:bodyPr/>
                    <a:lstStyle/>
                    <a:p>
                      <a:pPr indent="0" lvl="0" marL="0" marR="0" rtl="0" algn="l">
                        <a:lnSpc>
                          <a:spcPct val="100000"/>
                        </a:lnSpc>
                        <a:spcBef>
                          <a:spcPts val="0"/>
                        </a:spcBef>
                        <a:spcAft>
                          <a:spcPts val="0"/>
                        </a:spcAft>
                        <a:buClr>
                          <a:srgbClr val="FF0000"/>
                        </a:buClr>
                        <a:buSzPts val="1000"/>
                        <a:buFont typeface="Calibri"/>
                        <a:buNone/>
                      </a:pPr>
                      <a:r>
                        <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Thursday 15</a:t>
                      </a:r>
                      <a:r>
                        <a:rPr baseline="30000" lang="en-GB" sz="1000" u="none" cap="none" strike="noStrike">
                          <a:solidFill>
                            <a:schemeClr val="dk1"/>
                          </a:solidFill>
                          <a:latin typeface="Calibri"/>
                          <a:ea typeface="Calibri"/>
                          <a:cs typeface="Calibri"/>
                          <a:sym typeface="Calibri"/>
                        </a:rPr>
                        <a:t>th</a:t>
                      </a:r>
                      <a:r>
                        <a:rPr lang="en-GB" sz="1000" u="none" cap="none" strike="noStrike">
                          <a:solidFill>
                            <a:schemeClr val="dk1"/>
                          </a:solidFill>
                          <a:latin typeface="Calibri"/>
                          <a:ea typeface="Calibri"/>
                          <a:cs typeface="Calibri"/>
                          <a:sym typeface="Calibri"/>
                        </a:rPr>
                        <a:t> October - Open Afternoon for prospective parents</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Wednesday 21st October - Parent-Teacher Meetings</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                                    </a:t>
                      </a:r>
                      <a:r>
                        <a:rPr b="1" lang="en-GB" sz="1000" u="none" cap="none" strike="noStrike">
                          <a:solidFill>
                            <a:srgbClr val="FF0000"/>
                          </a:solidFill>
                          <a:latin typeface="Calibri"/>
                          <a:ea typeface="Calibri"/>
                          <a:cs typeface="Calibri"/>
                          <a:sym typeface="Calibri"/>
                        </a:rPr>
                        <a:t>Half Term - Thursday 22nd -  Sunday 30th October</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Wednesday 11th November - Remembrance Service 10:50am</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Friday 20th November - Sharing Assembly - 2:30pm</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Thursday 3rd and Friday 4th - Beech and Sycamore Class Nativity.</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Thursday 10th December - Whole School Trip to the pantomime.</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Friday 11th December - After School Disco </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Thursday 17th December - Christingle Service - St Peters Church at 1:15pm</a:t>
                      </a:r>
                      <a:endParaRPr sz="1000" u="none" cap="none" strike="noStrike">
                        <a:solidFill>
                          <a:schemeClr val="dk1"/>
                        </a:solidFill>
                        <a:latin typeface="Calibri"/>
                        <a:ea typeface="Calibri"/>
                        <a:cs typeface="Calibri"/>
                        <a:sym typeface="Calibri"/>
                      </a:endParaRPr>
                    </a:p>
                    <a:p>
                      <a:pPr indent="0" lvl="0" marL="0" marR="0" rtl="0" algn="l">
                        <a:lnSpc>
                          <a:spcPct val="100000"/>
                        </a:lnSpc>
                        <a:spcBef>
                          <a:spcPts val="400"/>
                        </a:spcBef>
                        <a:spcAft>
                          <a:spcPts val="0"/>
                        </a:spcAft>
                        <a:buClr>
                          <a:srgbClr val="FF0000"/>
                        </a:buClr>
                        <a:buSzPts val="1000"/>
                        <a:buFont typeface="Calibri"/>
                        <a:buNone/>
                      </a:pPr>
                      <a:r>
                        <a:rPr lang="en-GB" sz="1000" u="none" cap="none" strike="noStrike">
                          <a:solidFill>
                            <a:schemeClr val="dk1"/>
                          </a:solidFill>
                          <a:latin typeface="Calibri"/>
                          <a:ea typeface="Calibri"/>
                          <a:cs typeface="Calibri"/>
                          <a:sym typeface="Calibri"/>
                        </a:rPr>
                        <a:t>Thursday 17th December - End of Term 2:00pm</a:t>
                      </a:r>
                      <a:endParaRPr b="1" sz="900" u="none" cap="none" strike="noStrike">
                        <a:solidFill>
                          <a:srgbClr val="FF0000"/>
                        </a:solidFill>
                        <a:latin typeface="Calibri"/>
                        <a:ea typeface="Calibri"/>
                        <a:cs typeface="Calibri"/>
                        <a:sym typeface="Calibri"/>
                      </a:endParaRPr>
                    </a:p>
                    <a:p>
                      <a:pPr indent="0" lvl="0" marL="0" marR="0" rtl="0" algn="l">
                        <a:lnSpc>
                          <a:spcPct val="100000"/>
                        </a:lnSpc>
                        <a:spcBef>
                          <a:spcPts val="800"/>
                        </a:spcBef>
                        <a:spcAft>
                          <a:spcPts val="0"/>
                        </a:spcAft>
                        <a:buClr>
                          <a:srgbClr val="FF0000"/>
                        </a:buClr>
                        <a:buSzPts val="1000"/>
                        <a:buFont typeface="Calibri"/>
                        <a:buNone/>
                      </a:pPr>
                      <a:r>
                        <a:rPr b="1" lang="en-GB" sz="900" u="none" cap="none" strike="noStrike">
                          <a:solidFill>
                            <a:srgbClr val="FF0000"/>
                          </a:solidFill>
                          <a:latin typeface="Calibri"/>
                          <a:ea typeface="Calibri"/>
                          <a:cs typeface="Calibri"/>
                          <a:sym typeface="Calibri"/>
                        </a:rPr>
                        <a:t>                                      </a:t>
                      </a:r>
                      <a:endParaRPr sz="1200" u="none" cap="none" strike="noStrike">
                        <a:latin typeface="Calibri"/>
                        <a:ea typeface="Calibri"/>
                        <a:cs typeface="Calibri"/>
                        <a:sym typeface="Calibri"/>
                      </a:endParaRPr>
                    </a:p>
                  </a:txBody>
                  <a:tcPr marT="0" marB="0" marR="54475" marL="54475">
                    <a:lnL cap="flat" cmpd="sng" w="19050">
                      <a:solidFill>
                        <a:srgbClr val="984806"/>
                      </a:solidFill>
                      <a:prstDash val="solid"/>
                      <a:round/>
                      <a:headEnd len="sm" w="sm" type="none"/>
                      <a:tailEnd len="sm" w="sm" type="none"/>
                    </a:lnL>
                    <a:lnR cap="flat" cmpd="sng" w="12700">
                      <a:solidFill>
                        <a:srgbClr val="984806"/>
                      </a:solidFill>
                      <a:prstDash val="solid"/>
                      <a:round/>
                      <a:headEnd len="sm" w="sm" type="none"/>
                      <a:tailEnd len="sm" w="sm" type="none"/>
                    </a:lnR>
                    <a:lnT cap="flat" cmpd="sng" w="12700">
                      <a:solidFill>
                        <a:srgbClr val="984806"/>
                      </a:solidFill>
                      <a:prstDash val="solid"/>
                      <a:round/>
                      <a:headEnd len="sm" w="sm" type="none"/>
                      <a:tailEnd len="sm" w="sm" type="none"/>
                    </a:lnT>
                    <a:lnB cap="flat" cmpd="sng" w="12700">
                      <a:solidFill>
                        <a:srgbClr val="984806"/>
                      </a:solidFill>
                      <a:prstDash val="solid"/>
                      <a:round/>
                      <a:headEnd len="sm" w="sm" type="none"/>
                      <a:tailEnd len="sm" w="sm" type="none"/>
                    </a:lnB>
                    <a:solidFill>
                      <a:srgbClr val="FFFFFF"/>
                    </a:solidFill>
                  </a:tcPr>
                </a:tc>
                <a:tc hMerge="1"/>
                <a:tc hMerge="1"/>
                <a:tc hMerge="1"/>
                <a:tc hMerge="1"/>
              </a:tr>
            </a:tbl>
          </a:graphicData>
        </a:graphic>
      </p:graphicFrame>
      <p:sp>
        <p:nvSpPr>
          <p:cNvPr id="87" name="Google Shape;87;p2"/>
          <p:cNvSpPr txBox="1"/>
          <p:nvPr/>
        </p:nvSpPr>
        <p:spPr>
          <a:xfrm flipH="1">
            <a:off x="381000" y="8440731"/>
            <a:ext cx="6096000" cy="43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t/>
            </a:r>
            <a:endParaRPr b="1" i="0" sz="16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g3faa6795808_0_0"/>
          <p:cNvSpPr txBox="1"/>
          <p:nvPr>
            <p:ph idx="1" type="body"/>
          </p:nvPr>
        </p:nvSpPr>
        <p:spPr>
          <a:xfrm>
            <a:off x="198425" y="247650"/>
            <a:ext cx="6461100" cy="8621700"/>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1189"/>
              <a:buFont typeface="Arial"/>
              <a:buNone/>
            </a:pPr>
            <a:r>
              <a:t/>
            </a:r>
            <a:endParaRPr b="1" sz="1800">
              <a:solidFill>
                <a:srgbClr val="FF0000"/>
              </a:solidFill>
              <a:latin typeface="Calibri"/>
              <a:ea typeface="Calibri"/>
              <a:cs typeface="Calibri"/>
              <a:sym typeface="Calibri"/>
            </a:endParaRPr>
          </a:p>
          <a:p>
            <a:pPr indent="0" lvl="0" marL="0" rtl="0" algn="just">
              <a:lnSpc>
                <a:spcPct val="100000"/>
              </a:lnSpc>
              <a:spcBef>
                <a:spcPts val="0"/>
              </a:spcBef>
              <a:spcAft>
                <a:spcPts val="0"/>
              </a:spcAft>
              <a:buClr>
                <a:schemeClr val="dk1"/>
              </a:buClr>
              <a:buSzPts val="1189"/>
              <a:buFont typeface="Arial"/>
              <a:buNone/>
            </a:pPr>
            <a:r>
              <a:rPr b="1" lang="en-GB" sz="1400">
                <a:solidFill>
                  <a:srgbClr val="FF0000"/>
                </a:solidFill>
                <a:latin typeface="Calibri"/>
                <a:ea typeface="Calibri"/>
                <a:cs typeface="Calibri"/>
                <a:sym typeface="Calibri"/>
              </a:rPr>
              <a:t>Important - Safety at Drop-Off and Collection Time</a:t>
            </a:r>
            <a:endParaRPr b="1" sz="1400">
              <a:solidFill>
                <a:srgbClr val="FF0000"/>
              </a:solidFill>
              <a:latin typeface="Calibri"/>
              <a:ea typeface="Calibri"/>
              <a:cs typeface="Calibri"/>
              <a:sym typeface="Calibri"/>
            </a:endParaRPr>
          </a:p>
          <a:p>
            <a:pPr indent="0" lvl="0" marL="0" rtl="0" algn="l">
              <a:lnSpc>
                <a:spcPct val="107916"/>
              </a:lnSpc>
              <a:spcBef>
                <a:spcPts val="0"/>
              </a:spcBef>
              <a:spcAft>
                <a:spcPts val="0"/>
              </a:spcAft>
              <a:buClr>
                <a:schemeClr val="dk1"/>
              </a:buClr>
              <a:buSzPts val="1946"/>
              <a:buFont typeface="Arial"/>
              <a:buNone/>
            </a:pPr>
            <a:r>
              <a:rPr lang="en-GB" sz="1400">
                <a:latin typeface="Calibri"/>
                <a:ea typeface="Calibri"/>
                <a:cs typeface="Calibri"/>
                <a:sym typeface="Calibri"/>
              </a:rPr>
              <a:t>To keep everyone safe please following these simple steps at drop off and collection time (and please ensure that anyone else dropping off or collecting your child is aware of this too):</a:t>
            </a:r>
            <a:endParaRPr sz="1400">
              <a:latin typeface="Calibri"/>
              <a:ea typeface="Calibri"/>
              <a:cs typeface="Calibri"/>
              <a:sym typeface="Calibri"/>
            </a:endParaRPr>
          </a:p>
          <a:p>
            <a:pPr indent="0" lvl="0" marL="0" rtl="0" algn="l">
              <a:lnSpc>
                <a:spcPct val="107916"/>
              </a:lnSpc>
              <a:spcBef>
                <a:spcPts val="800"/>
              </a:spcBef>
              <a:spcAft>
                <a:spcPts val="0"/>
              </a:spcAft>
              <a:buClr>
                <a:schemeClr val="dk1"/>
              </a:buClr>
              <a:buSzPts val="1189"/>
              <a:buFont typeface="Arial"/>
              <a:buNone/>
            </a:pPr>
            <a:r>
              <a:rPr b="1" lang="en-GB" sz="1400">
                <a:latin typeface="Calibri"/>
                <a:ea typeface="Calibri"/>
                <a:cs typeface="Calibri"/>
                <a:sym typeface="Calibri"/>
              </a:rPr>
              <a:t>Parking</a:t>
            </a:r>
            <a:r>
              <a:rPr lang="en-GB" sz="1400">
                <a:latin typeface="Calibri"/>
                <a:ea typeface="Calibri"/>
                <a:cs typeface="Calibri"/>
                <a:sym typeface="Calibri"/>
              </a:rPr>
              <a:t> - please </a:t>
            </a:r>
            <a:r>
              <a:rPr b="1" lang="en-GB" sz="1400">
                <a:latin typeface="Calibri"/>
                <a:ea typeface="Calibri"/>
                <a:cs typeface="Calibri"/>
                <a:sym typeface="Calibri"/>
              </a:rPr>
              <a:t>do not</a:t>
            </a:r>
            <a:r>
              <a:rPr lang="en-GB" sz="1400">
                <a:latin typeface="Calibri"/>
                <a:ea typeface="Calibri"/>
                <a:cs typeface="Calibri"/>
                <a:sym typeface="Calibri"/>
              </a:rPr>
              <a:t> park on the double yellow lines, the yellow zigzag lines, on the bend or outside Elstree School entrance.  When parking please take care not to mount the pavement, especially when pedestrians are walking along the path.   </a:t>
            </a:r>
            <a:endParaRPr sz="1400">
              <a:latin typeface="Calibri"/>
              <a:ea typeface="Calibri"/>
              <a:cs typeface="Calibri"/>
              <a:sym typeface="Calibri"/>
            </a:endParaRPr>
          </a:p>
          <a:p>
            <a:pPr indent="0" lvl="0" marL="0" rtl="0" algn="l">
              <a:lnSpc>
                <a:spcPct val="107916"/>
              </a:lnSpc>
              <a:spcBef>
                <a:spcPts val="800"/>
              </a:spcBef>
              <a:spcAft>
                <a:spcPts val="0"/>
              </a:spcAft>
              <a:buClr>
                <a:schemeClr val="dk1"/>
              </a:buClr>
              <a:buSzPts val="1189"/>
              <a:buFont typeface="Arial"/>
              <a:buNone/>
            </a:pPr>
            <a:r>
              <a:rPr b="1" lang="en-GB" sz="1400">
                <a:latin typeface="Calibri"/>
                <a:ea typeface="Calibri"/>
                <a:cs typeface="Calibri"/>
                <a:sym typeface="Calibri"/>
              </a:rPr>
              <a:t>Turning</a:t>
            </a:r>
            <a:r>
              <a:rPr lang="en-GB" sz="1400">
                <a:latin typeface="Calibri"/>
                <a:ea typeface="Calibri"/>
                <a:cs typeface="Calibri"/>
                <a:sym typeface="Calibri"/>
              </a:rPr>
              <a:t> – please do not turn around in the school gates, entrances to the staff carparks, or further down the road at the grass triangle point as this is a private road.  If you do need to turn, please find a safe alternative place and remain courteous to other road users and residents - </a:t>
            </a:r>
            <a:r>
              <a:rPr lang="en-GB" sz="1400">
                <a:solidFill>
                  <a:srgbClr val="FF0000"/>
                </a:solidFill>
                <a:latin typeface="Calibri"/>
                <a:ea typeface="Calibri"/>
                <a:cs typeface="Calibri"/>
                <a:sym typeface="Calibri"/>
              </a:rPr>
              <a:t>do not use the private road triangle.</a:t>
            </a:r>
            <a:r>
              <a:rPr lang="en-GB" sz="1400">
                <a:latin typeface="Calibri"/>
                <a:ea typeface="Calibri"/>
                <a:cs typeface="Calibri"/>
                <a:sym typeface="Calibri"/>
              </a:rPr>
              <a:t>   </a:t>
            </a:r>
            <a:endParaRPr sz="1400">
              <a:latin typeface="Calibri"/>
              <a:ea typeface="Calibri"/>
              <a:cs typeface="Calibri"/>
              <a:sym typeface="Calibri"/>
            </a:endParaRPr>
          </a:p>
          <a:p>
            <a:pPr indent="0" lvl="0" marL="0" rtl="0" algn="l">
              <a:lnSpc>
                <a:spcPct val="107916"/>
              </a:lnSpc>
              <a:spcBef>
                <a:spcPts val="800"/>
              </a:spcBef>
              <a:spcAft>
                <a:spcPts val="0"/>
              </a:spcAft>
              <a:buSzPts val="1189"/>
              <a:buNone/>
            </a:pPr>
            <a:r>
              <a:rPr lang="en-GB" sz="1400">
                <a:latin typeface="Calibri"/>
                <a:ea typeface="Calibri"/>
                <a:cs typeface="Calibri"/>
                <a:sym typeface="Calibri"/>
              </a:rPr>
              <a:t>Your cooperation in keeping our community safe is gratefully appreciated.</a:t>
            </a:r>
            <a:endParaRPr sz="1400">
              <a:latin typeface="Calibri"/>
              <a:ea typeface="Calibri"/>
              <a:cs typeface="Calibri"/>
              <a:sym typeface="Calibri"/>
            </a:endParaRPr>
          </a:p>
          <a:p>
            <a:pPr indent="0" lvl="0" marL="0" rtl="0" algn="l">
              <a:lnSpc>
                <a:spcPct val="90000"/>
              </a:lnSpc>
              <a:spcBef>
                <a:spcPts val="750"/>
              </a:spcBef>
              <a:spcAft>
                <a:spcPts val="0"/>
              </a:spcAft>
              <a:buSzPts val="1946"/>
              <a:buNone/>
            </a:pPr>
            <a:r>
              <a:t/>
            </a:r>
            <a:endParaRPr b="1"/>
          </a:p>
          <a:p>
            <a:pPr indent="0" lvl="0" marL="0" rtl="0" algn="l">
              <a:lnSpc>
                <a:spcPct val="90000"/>
              </a:lnSpc>
              <a:spcBef>
                <a:spcPts val="750"/>
              </a:spcBef>
              <a:spcAft>
                <a:spcPts val="0"/>
              </a:spcAft>
              <a:buClr>
                <a:schemeClr val="dk1"/>
              </a:buClr>
              <a:buSzPts val="1946"/>
              <a:buFont typeface="Arial"/>
              <a:buNone/>
            </a:pPr>
            <a:r>
              <a:t/>
            </a:r>
            <a:endParaRPr b="1"/>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a:p>
          <a:p>
            <a:pPr indent="0" lvl="0" marL="0" rtl="0" algn="l">
              <a:lnSpc>
                <a:spcPct val="90000"/>
              </a:lnSpc>
              <a:spcBef>
                <a:spcPts val="750"/>
              </a:spcBef>
              <a:spcAft>
                <a:spcPts val="0"/>
              </a:spcAft>
              <a:buClr>
                <a:schemeClr val="dk1"/>
              </a:buClr>
              <a:buSzPts val="1946"/>
              <a:buFont typeface="Arial"/>
              <a:buNone/>
            </a:pPr>
            <a:r>
              <a:t/>
            </a:r>
            <a:endParaRPr sz="16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idx="1" type="body"/>
          </p:nvPr>
        </p:nvSpPr>
        <p:spPr>
          <a:xfrm>
            <a:off x="198437" y="247650"/>
            <a:ext cx="6461126" cy="8736013"/>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750"/>
              </a:spcBef>
              <a:spcAft>
                <a:spcPts val="0"/>
              </a:spcAft>
              <a:buSzPts val="1800"/>
              <a:buNone/>
            </a:pPr>
            <a:r>
              <a:rPr b="1" lang="en-GB"/>
              <a:t>FoWS News</a:t>
            </a:r>
            <a:endParaRPr/>
          </a:p>
        </p:txBody>
      </p:sp>
      <p:sp>
        <p:nvSpPr>
          <p:cNvPr id="98" name="Google Shape;98;p3"/>
          <p:cNvSpPr/>
          <p:nvPr/>
        </p:nvSpPr>
        <p:spPr>
          <a:xfrm>
            <a:off x="0" y="96000"/>
            <a:ext cx="6659700" cy="54138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222222"/>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rtl="0" algn="l">
              <a:lnSpc>
                <a:spcPct val="115000"/>
              </a:lnSpc>
              <a:spcBef>
                <a:spcPts val="100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ctr">
              <a:lnSpc>
                <a:spcPct val="115000"/>
              </a:lnSpc>
              <a:spcBef>
                <a:spcPts val="1000"/>
              </a:spcBef>
              <a:spcAft>
                <a:spcPts val="0"/>
              </a:spcAft>
              <a:buClr>
                <a:schemeClr val="dk1"/>
              </a:buClr>
              <a:buSzPts val="1100"/>
              <a:buFont typeface="Arial"/>
              <a:buNone/>
            </a:pPr>
            <a:r>
              <a:rPr lang="en-GB">
                <a:solidFill>
                  <a:srgbClr val="222222"/>
                </a:solidFill>
                <a:highlight>
                  <a:srgbClr val="FFFFFF"/>
                </a:highlight>
              </a:rPr>
              <a:t>Our</a:t>
            </a:r>
            <a:r>
              <a:rPr lang="en-GB" sz="1300">
                <a:solidFill>
                  <a:srgbClr val="222222"/>
                </a:solidFill>
                <a:highlight>
                  <a:srgbClr val="FFFFFF"/>
                </a:highlight>
              </a:rPr>
              <a:t> FOWS </a:t>
            </a:r>
            <a:r>
              <a:rPr lang="en-GB">
                <a:solidFill>
                  <a:srgbClr val="222222"/>
                </a:solidFill>
                <a:highlight>
                  <a:srgbClr val="FFFFFF"/>
                </a:highlight>
              </a:rPr>
              <a:t>AGM is coming up on </a:t>
            </a:r>
            <a:r>
              <a:rPr b="1" lang="en-GB">
                <a:solidFill>
                  <a:srgbClr val="222222"/>
                </a:solidFill>
                <a:highlight>
                  <a:srgbClr val="FFFFFF"/>
                </a:highlight>
              </a:rPr>
              <a:t>2nd November at 6.45pm</a:t>
            </a:r>
            <a:r>
              <a:rPr lang="en-GB">
                <a:solidFill>
                  <a:srgbClr val="222222"/>
                </a:solidFill>
                <a:highlight>
                  <a:srgbClr val="FFFFFF"/>
                </a:highlight>
              </a:rPr>
              <a:t>, and we’d really love to see as many parents as possible there.</a:t>
            </a:r>
            <a:endParaRPr>
              <a:solidFill>
                <a:srgbClr val="222222"/>
              </a:solidFill>
              <a:highlight>
                <a:srgbClr val="FFFFFF"/>
              </a:highlight>
            </a:endParaRPr>
          </a:p>
          <a:p>
            <a:pPr indent="0" lvl="0" marL="0" rtl="0" algn="ctr">
              <a:lnSpc>
                <a:spcPct val="115000"/>
              </a:lnSpc>
              <a:spcBef>
                <a:spcPts val="1000"/>
              </a:spcBef>
              <a:spcAft>
                <a:spcPts val="0"/>
              </a:spcAft>
              <a:buClr>
                <a:schemeClr val="dk1"/>
              </a:buClr>
              <a:buSzPts val="1100"/>
              <a:buFont typeface="Arial"/>
              <a:buNone/>
            </a:pPr>
            <a:r>
              <a:rPr lang="en-GB">
                <a:solidFill>
                  <a:srgbClr val="222222"/>
                </a:solidFill>
                <a:highlight>
                  <a:srgbClr val="FFFFFF"/>
                </a:highlight>
              </a:rPr>
              <a:t>We want the committee to </a:t>
            </a:r>
            <a:r>
              <a:rPr b="1" lang="en-GB">
                <a:solidFill>
                  <a:srgbClr val="222222"/>
                </a:solidFill>
                <a:highlight>
                  <a:srgbClr val="FFFFFF"/>
                </a:highlight>
              </a:rPr>
              <a:t>reflect the whole school community</a:t>
            </a:r>
            <a:r>
              <a:rPr lang="en-GB">
                <a:solidFill>
                  <a:srgbClr val="222222"/>
                </a:solidFill>
                <a:highlight>
                  <a:srgbClr val="FFFFFF"/>
                </a:highlight>
              </a:rPr>
              <a:t>, so if you’d like to get more involved, have an idea to share, or would simply like to find out more about what we do, please come along and let us know.</a:t>
            </a:r>
            <a:endParaRPr>
              <a:solidFill>
                <a:srgbClr val="222222"/>
              </a:solidFill>
              <a:highlight>
                <a:srgbClr val="FFFFFF"/>
              </a:highlight>
            </a:endParaRPr>
          </a:p>
          <a:p>
            <a:pPr indent="0" lvl="0" marL="0" rtl="0" algn="ctr">
              <a:lnSpc>
                <a:spcPct val="115000"/>
              </a:lnSpc>
              <a:spcBef>
                <a:spcPts val="1000"/>
              </a:spcBef>
              <a:spcAft>
                <a:spcPts val="0"/>
              </a:spcAft>
              <a:buClr>
                <a:schemeClr val="dk1"/>
              </a:buClr>
              <a:buSzPts val="1100"/>
              <a:buFont typeface="Arial"/>
              <a:buNone/>
            </a:pPr>
            <a:r>
              <a:rPr lang="en-GB">
                <a:solidFill>
                  <a:srgbClr val="222222"/>
                </a:solidFill>
                <a:highlight>
                  <a:srgbClr val="FFFFFF"/>
                </a:highlight>
              </a:rPr>
              <a:t>The PTA plays an important role in raising money for the school. Over the last couple of years, we’ve been able to provide vital funds towards the </a:t>
            </a:r>
            <a:r>
              <a:rPr b="1" lang="en-GB">
                <a:solidFill>
                  <a:srgbClr val="222222"/>
                </a:solidFill>
                <a:highlight>
                  <a:srgbClr val="FFFFFF"/>
                </a:highlight>
              </a:rPr>
              <a:t>refurbishment of the playground</a:t>
            </a:r>
            <a:r>
              <a:rPr lang="en-GB">
                <a:solidFill>
                  <a:srgbClr val="222222"/>
                </a:solidFill>
                <a:highlight>
                  <a:srgbClr val="FFFFFF"/>
                </a:highlight>
              </a:rPr>
              <a:t> and purchase a </a:t>
            </a:r>
            <a:r>
              <a:rPr b="1" lang="en-GB">
                <a:solidFill>
                  <a:srgbClr val="222222"/>
                </a:solidFill>
                <a:highlight>
                  <a:srgbClr val="FFFFFF"/>
                </a:highlight>
              </a:rPr>
              <a:t>new school minibus,</a:t>
            </a:r>
            <a:r>
              <a:rPr lang="en-GB">
                <a:solidFill>
                  <a:srgbClr val="222222"/>
                </a:solidFill>
                <a:highlight>
                  <a:srgbClr val="FFFFFF"/>
                </a:highlight>
              </a:rPr>
              <a:t> things that directly benefit our children.</a:t>
            </a:r>
            <a:endParaRPr>
              <a:solidFill>
                <a:srgbClr val="222222"/>
              </a:solidFill>
              <a:highlight>
                <a:srgbClr val="FFFFFF"/>
              </a:highlight>
            </a:endParaRPr>
          </a:p>
          <a:p>
            <a:pPr indent="0" lvl="0" marL="0" rtl="0" algn="ctr">
              <a:lnSpc>
                <a:spcPct val="115000"/>
              </a:lnSpc>
              <a:spcBef>
                <a:spcPts val="1000"/>
              </a:spcBef>
              <a:spcAft>
                <a:spcPts val="0"/>
              </a:spcAft>
              <a:buClr>
                <a:schemeClr val="dk1"/>
              </a:buClr>
              <a:buSzPts val="1100"/>
              <a:buFont typeface="Arial"/>
              <a:buNone/>
            </a:pPr>
            <a:r>
              <a:rPr lang="en-GB">
                <a:solidFill>
                  <a:srgbClr val="222222"/>
                </a:solidFill>
                <a:highlight>
                  <a:srgbClr val="FFFFFF"/>
                </a:highlight>
              </a:rPr>
              <a:t>So please come along, find out what’s happening, have your say and </a:t>
            </a:r>
            <a:r>
              <a:rPr b="1" lang="en-GB">
                <a:solidFill>
                  <a:srgbClr val="222222"/>
                </a:solidFill>
                <a:highlight>
                  <a:srgbClr val="FFFFFF"/>
                </a:highlight>
              </a:rPr>
              <a:t>cast your vote</a:t>
            </a:r>
            <a:r>
              <a:rPr lang="en-GB" sz="1300">
                <a:solidFill>
                  <a:srgbClr val="222222"/>
                </a:solidFill>
                <a:highlight>
                  <a:srgbClr val="FFFFFF"/>
                </a:highlight>
              </a:rPr>
              <a:t>. We’d really love to see you there! </a:t>
            </a:r>
            <a:endParaRPr sz="1300">
              <a:solidFill>
                <a:srgbClr val="222222"/>
              </a:solidFill>
              <a:highlight>
                <a:srgbClr val="FFFFFF"/>
              </a:highlight>
            </a:endParaRPr>
          </a:p>
          <a:p>
            <a:pPr indent="0" lvl="0" marL="0" marR="0" rtl="0" algn="ctr">
              <a:lnSpc>
                <a:spcPct val="100000"/>
              </a:lnSpc>
              <a:spcBef>
                <a:spcPts val="100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b="1" sz="11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t/>
            </a:r>
            <a:endParaRPr sz="1100" u="sng">
              <a:solidFill>
                <a:srgbClr val="1155CC"/>
              </a:solidFill>
              <a:highlight>
                <a:srgbClr val="FFFFFF"/>
              </a:highlight>
            </a:endParaRPr>
          </a:p>
          <a:p>
            <a:pPr indent="0" lvl="0" marL="0" marR="0" rtl="0" algn="ctr">
              <a:lnSpc>
                <a:spcPct val="100000"/>
              </a:lnSpc>
              <a:spcBef>
                <a:spcPts val="100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chemeClr val="dk1"/>
              </a:buClr>
              <a:buSzPts val="1800"/>
              <a:buFont typeface="Arial"/>
              <a:buNone/>
            </a:pPr>
            <a:r>
              <a:t/>
            </a:r>
            <a:endParaRPr b="1" sz="1800">
              <a:solidFill>
                <a:srgbClr val="222222"/>
              </a:solidFill>
            </a:endParaRPr>
          </a:p>
          <a:p>
            <a:pPr indent="0" lvl="0" marL="0" marR="0" rtl="0" algn="ctr">
              <a:lnSpc>
                <a:spcPct val="100000"/>
              </a:lnSpc>
              <a:spcBef>
                <a:spcPts val="0"/>
              </a:spcBef>
              <a:spcAft>
                <a:spcPts val="0"/>
              </a:spcAft>
              <a:buClr>
                <a:srgbClr val="222222"/>
              </a:buClr>
              <a:buSzPts val="1400"/>
              <a:buFont typeface="Arial"/>
              <a:buNone/>
            </a:pPr>
            <a:br>
              <a:rPr b="0" i="0" lang="en-GB" sz="1400" u="none" cap="none" strike="noStrike">
                <a:solidFill>
                  <a:schemeClr val="dk1"/>
                </a:solidFill>
                <a:latin typeface="Arial"/>
                <a:ea typeface="Arial"/>
                <a:cs typeface="Arial"/>
                <a:sym typeface="Arial"/>
              </a:rPr>
            </a:br>
            <a:r>
              <a:rPr b="0" i="0" lang="en-GB" sz="1400" u="none" cap="none" strike="noStrike">
                <a:solidFill>
                  <a:schemeClr val="dk1"/>
                </a:solidFill>
                <a:latin typeface="Arial"/>
                <a:ea typeface="Arial"/>
                <a:cs typeface="Arial"/>
                <a:sym typeface="Arial"/>
              </a:rPr>
              <a:t>  </a:t>
            </a:r>
            <a:br>
              <a:rPr b="0" i="0" lang="en-GB" sz="19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pic>
        <p:nvPicPr>
          <p:cNvPr id="99" name="Google Shape;99;p3"/>
          <p:cNvPicPr preferRelativeResize="0"/>
          <p:nvPr/>
        </p:nvPicPr>
        <p:blipFill>
          <a:blip r:embed="rId3">
            <a:alphaModFix/>
          </a:blip>
          <a:stretch>
            <a:fillRect/>
          </a:stretch>
        </p:blipFill>
        <p:spPr>
          <a:xfrm>
            <a:off x="1830963" y="4164888"/>
            <a:ext cx="2792474" cy="27824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h4eb3a85b1fa50c04_0_4"/>
          <p:cNvSpPr txBox="1"/>
          <p:nvPr>
            <p:ph idx="1" type="body"/>
          </p:nvPr>
        </p:nvSpPr>
        <p:spPr>
          <a:xfrm>
            <a:off x="198437" y="247650"/>
            <a:ext cx="6461100" cy="8736000"/>
          </a:xfrm>
          <a:prstGeom prst="rect">
            <a:avLst/>
          </a:prstGeom>
        </p:spPr>
        <p:txBody>
          <a:bodyPr anchorCtr="0" anchor="t" bIns="45700" lIns="91425" spcFirstLastPara="1" rIns="91425" wrap="square" tIns="45700">
            <a:normAutofit/>
          </a:bodyPr>
          <a:lstStyle/>
          <a:p>
            <a:pPr indent="0" lvl="0" marL="0" rtl="0" algn="l">
              <a:lnSpc>
                <a:spcPct val="115000"/>
              </a:lnSpc>
              <a:spcBef>
                <a:spcPts val="1000"/>
              </a:spcBef>
              <a:spcAft>
                <a:spcPts val="0"/>
              </a:spcAft>
              <a:buClr>
                <a:schemeClr val="dk1"/>
              </a:buClr>
              <a:buSzPts val="1100"/>
              <a:buFont typeface="Arial"/>
              <a:buNone/>
            </a:pPr>
            <a:r>
              <a:rPr b="1" lang="en-GB" sz="2000">
                <a:solidFill>
                  <a:srgbClr val="222222"/>
                </a:solidFill>
                <a:highlight>
                  <a:srgbClr val="FFFFFF"/>
                </a:highlight>
              </a:rPr>
              <a:t>Firework tickets are now on sale!</a:t>
            </a:r>
            <a:r>
              <a:rPr lang="en-GB" sz="2000">
                <a:solidFill>
                  <a:srgbClr val="222222"/>
                </a:solidFill>
                <a:highlight>
                  <a:srgbClr val="FFFFFF"/>
                </a:highlight>
              </a:rPr>
              <a:t> </a:t>
            </a:r>
            <a:endParaRPr sz="20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rPr lang="en-GB" sz="1400">
                <a:solidFill>
                  <a:srgbClr val="222222"/>
                </a:solidFill>
                <a:highlight>
                  <a:srgbClr val="FFFFFF"/>
                </a:highlight>
              </a:rPr>
              <a:t>And the good news… </a:t>
            </a:r>
            <a:r>
              <a:rPr b="1" lang="en-GB" sz="1400">
                <a:solidFill>
                  <a:srgbClr val="222222"/>
                </a:solidFill>
                <a:highlight>
                  <a:srgbClr val="FFFFFF"/>
                </a:highlight>
              </a:rPr>
              <a:t>ticket prices are frozen at last year’s prices!</a:t>
            </a:r>
            <a:r>
              <a:rPr lang="en-GB" sz="1400">
                <a:solidFill>
                  <a:srgbClr val="222222"/>
                </a:solidFill>
                <a:highlight>
                  <a:srgbClr val="FFFFFF"/>
                </a:highlight>
              </a:rPr>
              <a:t> Scan the QR code or use the link below. </a:t>
            </a:r>
            <a:endParaRPr sz="1400">
              <a:solidFill>
                <a:srgbClr val="222222"/>
              </a:solidFill>
              <a:highlight>
                <a:srgbClr val="FFFFFF"/>
              </a:highlight>
            </a:endParaRPr>
          </a:p>
          <a:p>
            <a:pPr indent="0" lvl="0" marL="0" rtl="0" algn="l">
              <a:lnSpc>
                <a:spcPct val="115000"/>
              </a:lnSpc>
              <a:spcBef>
                <a:spcPts val="1000"/>
              </a:spcBef>
              <a:spcAft>
                <a:spcPts val="0"/>
              </a:spcAft>
              <a:buClr>
                <a:schemeClr val="dk1"/>
              </a:buClr>
              <a:buSzPts val="1100"/>
              <a:buFont typeface="Arial"/>
              <a:buNone/>
            </a:pPr>
            <a:r>
              <a:rPr lang="en-GB" sz="1100" u="sng">
                <a:solidFill>
                  <a:srgbClr val="1155CC"/>
                </a:solidFill>
                <a:highlight>
                  <a:srgbClr val="FFFFFF"/>
                </a:highlight>
                <a:hlinkClick r:id="rId3">
                  <a:extLst>
                    <a:ext uri="{A12FA001-AC4F-418D-AE19-62706E023703}">
                      <ahyp:hlinkClr val="tx"/>
                    </a:ext>
                  </a:extLst>
                </a:hlinkClick>
              </a:rPr>
              <a:t>https://www.pta-events.co.uk/friendsofwoolhamptonschool/?event=event&amp;eventId=122871</a:t>
            </a:r>
            <a:endParaRPr sz="1100" u="sng">
              <a:solidFill>
                <a:srgbClr val="1155CC"/>
              </a:solidFill>
              <a:highlight>
                <a:srgbClr val="FFFFFF"/>
              </a:highlight>
            </a:endParaRPr>
          </a:p>
          <a:p>
            <a:pPr indent="0" lvl="0" marL="0" rtl="0" algn="l">
              <a:spcBef>
                <a:spcPts val="1000"/>
              </a:spcBef>
              <a:spcAft>
                <a:spcPts val="0"/>
              </a:spcAft>
              <a:buNone/>
            </a:pPr>
            <a:r>
              <a:t/>
            </a:r>
            <a:endParaRPr/>
          </a:p>
        </p:txBody>
      </p:sp>
      <p:pic>
        <p:nvPicPr>
          <p:cNvPr id="105" name="Google Shape;105;h4eb3a85b1fa50c04_0_4"/>
          <p:cNvPicPr preferRelativeResize="0"/>
          <p:nvPr/>
        </p:nvPicPr>
        <p:blipFill>
          <a:blip r:embed="rId4">
            <a:alphaModFix/>
          </a:blip>
          <a:stretch>
            <a:fillRect/>
          </a:stretch>
        </p:blipFill>
        <p:spPr>
          <a:xfrm>
            <a:off x="1162025" y="2021013"/>
            <a:ext cx="4533900" cy="6505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h3bca2c7924cf2865_0_0"/>
          <p:cNvSpPr txBox="1"/>
          <p:nvPr>
            <p:ph idx="1" type="body"/>
          </p:nvPr>
        </p:nvSpPr>
        <p:spPr>
          <a:xfrm>
            <a:off x="198437" y="247650"/>
            <a:ext cx="6461100" cy="8736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750"/>
              </a:spcBef>
              <a:spcAft>
                <a:spcPts val="0"/>
              </a:spcAft>
              <a:buSzPts val="1800"/>
              <a:buNone/>
            </a:pPr>
            <a:r>
              <a:t/>
            </a:r>
            <a:endParaRPr/>
          </a:p>
          <a:p>
            <a:pPr indent="0" lvl="0" marL="0" rtl="0" algn="l">
              <a:lnSpc>
                <a:spcPct val="90000"/>
              </a:lnSpc>
              <a:spcBef>
                <a:spcPts val="750"/>
              </a:spcBef>
              <a:spcAft>
                <a:spcPts val="0"/>
              </a:spcAft>
              <a:buSzPts val="1800"/>
              <a:buNone/>
            </a:pPr>
            <a:r>
              <a:t/>
            </a:r>
            <a:endParaRPr/>
          </a:p>
          <a:p>
            <a:pPr indent="0" lvl="0" marL="0" rtl="0" algn="l">
              <a:lnSpc>
                <a:spcPct val="90000"/>
              </a:lnSpc>
              <a:spcBef>
                <a:spcPts val="750"/>
              </a:spcBef>
              <a:spcAft>
                <a:spcPts val="0"/>
              </a:spcAft>
              <a:buSzPts val="1800"/>
              <a:buNone/>
            </a:pPr>
            <a:r>
              <a:t/>
            </a:r>
            <a:endParaRPr/>
          </a:p>
          <a:p>
            <a:pPr indent="0" lvl="0" marL="0" rtl="0" algn="l">
              <a:lnSpc>
                <a:spcPct val="90000"/>
              </a:lnSpc>
              <a:spcBef>
                <a:spcPts val="750"/>
              </a:spcBef>
              <a:spcAft>
                <a:spcPts val="0"/>
              </a:spcAft>
              <a:buSzPts val="1800"/>
              <a:buNone/>
            </a:pPr>
            <a:r>
              <a:t/>
            </a:r>
            <a:endParaRPr/>
          </a:p>
          <a:p>
            <a:pPr indent="0" lvl="0" marL="0" rtl="0" algn="l">
              <a:lnSpc>
                <a:spcPct val="90000"/>
              </a:lnSpc>
              <a:spcBef>
                <a:spcPts val="750"/>
              </a:spcBef>
              <a:spcAft>
                <a:spcPts val="0"/>
              </a:spcAft>
              <a:buSzPts val="1800"/>
              <a:buNone/>
            </a:pPr>
            <a:r>
              <a:t/>
            </a:r>
            <a:endParaRPr/>
          </a:p>
          <a:p>
            <a:pPr indent="0" lvl="0" marL="0" rtl="0" algn="l">
              <a:lnSpc>
                <a:spcPct val="90000"/>
              </a:lnSpc>
              <a:spcBef>
                <a:spcPts val="750"/>
              </a:spcBef>
              <a:spcAft>
                <a:spcPts val="0"/>
              </a:spcAft>
              <a:buSzPts val="1800"/>
              <a:buNone/>
            </a:pPr>
            <a:r>
              <a:t/>
            </a:r>
            <a:endParaRPr/>
          </a:p>
        </p:txBody>
      </p:sp>
      <p:sp>
        <p:nvSpPr>
          <p:cNvPr id="111" name="Google Shape;111;h3bca2c7924cf2865_0_0"/>
          <p:cNvSpPr txBox="1"/>
          <p:nvPr/>
        </p:nvSpPr>
        <p:spPr>
          <a:xfrm>
            <a:off x="384950" y="603075"/>
            <a:ext cx="6095100" cy="809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rPr b="1" i="0" lang="en-GB" sz="1700" u="none" cap="none" strike="noStrike">
                <a:solidFill>
                  <a:schemeClr val="dk1"/>
                </a:solidFill>
                <a:latin typeface="Arial"/>
                <a:ea typeface="Arial"/>
                <a:cs typeface="Arial"/>
                <a:sym typeface="Arial"/>
              </a:rPr>
              <a:t>Opportunity to work in school</a:t>
            </a:r>
            <a:endParaRPr b="1" i="0" sz="17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If you know of anyone looking for this particular role please let them know.</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Arial"/>
              <a:ea typeface="Arial"/>
              <a:cs typeface="Arial"/>
              <a:sym typeface="Arial"/>
            </a:endParaRPr>
          </a:p>
        </p:txBody>
      </p:sp>
      <p:pic>
        <p:nvPicPr>
          <p:cNvPr id="112" name="Google Shape;112;h3bca2c7924cf2865_0_0"/>
          <p:cNvPicPr preferRelativeResize="0"/>
          <p:nvPr/>
        </p:nvPicPr>
        <p:blipFill rotWithShape="1">
          <a:blip r:embed="rId3">
            <a:alphaModFix/>
          </a:blip>
          <a:srcRect b="0" l="0" r="0" t="0"/>
          <a:stretch/>
        </p:blipFill>
        <p:spPr>
          <a:xfrm>
            <a:off x="307975" y="2156850"/>
            <a:ext cx="6095099" cy="4796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2025-07-22T09:22:40Z</dcterms:created>
  <dc:creator>Rebecca Cox</dc:creator>
</cp:coreProperties>
</file>