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6858000" cy="9906000" type="A4"/>
  <p:notesSz cx="6858000" cy="9144000"/>
  <p:embeddedFontLst>
    <p:embeddedFont>
      <p:font typeface="Play" panose="020B0604020202020204" charset="0"/>
      <p:regular r:id="rId13"/>
      <p:bold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8" roundtripDataSignature="AMtx7mg//QNxvFY3ZxSQ5LiGUUYa26s9O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E2E099A-0962-43D6-8CFB-BC23C49ADCD7}">
  <a:tblStyle styleId="{6E2E099A-0962-43D6-8CFB-BC23C49ADCD7}"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6" d="100"/>
          <a:sy n="106" d="100"/>
        </p:scale>
        <p:origin x="244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customschemas.google.com/relationships/presentationmetadata" Target="meta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 name="Google Shape;73;p1:notes"/>
          <p:cNvSpPr>
            <a:spLocks noGrp="1" noRot="1" noChangeAspect="1"/>
          </p:cNvSpPr>
          <p:nvPr>
            <p:ph type="sldImg" idx="2"/>
          </p:nvPr>
        </p:nvSpPr>
        <p:spPr>
          <a:xfrm>
            <a:off x="2241550" y="685800"/>
            <a:ext cx="23749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h32b5f8027628a11f_0_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h32b5f8027628a11f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9" name="Google Shape;89;p2:notes"/>
          <p:cNvSpPr>
            <a:spLocks noGrp="1" noRot="1" noChangeAspect="1"/>
          </p:cNvSpPr>
          <p:nvPr>
            <p:ph type="sldImg" idx="2"/>
          </p:nvPr>
        </p:nvSpPr>
        <p:spPr>
          <a:xfrm>
            <a:off x="2241550" y="685800"/>
            <a:ext cx="23749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faa6795808_0_0:notes"/>
          <p:cNvSpPr>
            <a:spLocks noGrp="1" noRot="1" noChangeAspect="1"/>
          </p:cNvSpPr>
          <p:nvPr>
            <p:ph type="sldImg" idx="2"/>
          </p:nvPr>
        </p:nvSpPr>
        <p:spPr>
          <a:xfrm>
            <a:off x="2241550" y="685800"/>
            <a:ext cx="23749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 name="Google Shape;96;g3faa679580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h36ed69ff1c6a0b2d_0_5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1" name="Google Shape;101;h36ed69ff1c6a0b2d_0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7" name="Google Shape;107;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h4eb3a85b1fa50c04_0_4: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h4eb3a85b1fa50c04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h3bca2c7924cf2865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0" name="Google Shape;120;h3bca2c7924cf2865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h36ed69ff1c6a0b2d_0_1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7" name="Google Shape;127;h36ed69ff1c6a0b2d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h36ed69ff1c6a0b2d_0_1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 name="Google Shape;133;h36ed69ff1c6a0b2d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1"/>
        <p:cNvGrpSpPr/>
        <p:nvPr/>
      </p:nvGrpSpPr>
      <p:grpSpPr>
        <a:xfrm>
          <a:off x="0" y="0"/>
          <a:ext cx="0" cy="0"/>
          <a:chOff x="0" y="0"/>
          <a:chExt cx="0" cy="0"/>
        </a:xfrm>
      </p:grpSpPr>
      <p:sp>
        <p:nvSpPr>
          <p:cNvPr id="12" name="Google Shape;12;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5" name="Google Shape;15;p5"/>
          <p:cNvPicPr preferRelativeResize="0"/>
          <p:nvPr/>
        </p:nvPicPr>
        <p:blipFill rotWithShape="1">
          <a:blip r:embed="rId2">
            <a:alphaModFix/>
          </a:blip>
          <a:srcRect/>
          <a:stretch/>
        </p:blipFill>
        <p:spPr>
          <a:xfrm>
            <a:off x="0" y="9025378"/>
            <a:ext cx="6858000" cy="880622"/>
          </a:xfrm>
          <a:prstGeom prst="rect">
            <a:avLst/>
          </a:prstGeom>
          <a:noFill/>
          <a:ln>
            <a:noFill/>
          </a:ln>
        </p:spPr>
      </p:pic>
      <p:sp>
        <p:nvSpPr>
          <p:cNvPr id="16" name="Google Shape;16;p5"/>
          <p:cNvSpPr txBox="1">
            <a:spLocks noGrp="1"/>
          </p:cNvSpPr>
          <p:nvPr>
            <p:ph type="body" idx="1"/>
          </p:nvPr>
        </p:nvSpPr>
        <p:spPr>
          <a:xfrm>
            <a:off x="198437" y="247650"/>
            <a:ext cx="6461126" cy="873601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7" name="Google Shape;17;p5"/>
          <p:cNvSpPr/>
          <p:nvPr/>
        </p:nvSpPr>
        <p:spPr>
          <a:xfrm>
            <a:off x="664663" y="9137227"/>
            <a:ext cx="5122818" cy="434898"/>
          </a:xfrm>
          <a:prstGeom prst="roundRect">
            <a:avLst>
              <a:gd name="adj" fmla="val 16667"/>
            </a:avLst>
          </a:prstGeom>
          <a:solidFill>
            <a:srgbClr val="DC462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en-GB" sz="1500" b="1" i="1" u="none" strike="noStrike" cap="none">
                <a:solidFill>
                  <a:schemeClr val="lt1"/>
                </a:solidFill>
                <a:latin typeface="Arial"/>
                <a:ea typeface="Arial"/>
                <a:cs typeface="Arial"/>
                <a:sym typeface="Arial"/>
              </a:rPr>
              <a:t>“Coming together, learning to be the best we can be.”</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8"/>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Play"/>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8"/>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757575"/>
              </a:buClr>
              <a:buSzPts val="1800"/>
              <a:buNone/>
              <a:defRPr sz="1800">
                <a:solidFill>
                  <a:srgbClr val="757575"/>
                </a:solidFill>
              </a:defRPr>
            </a:lvl1pPr>
            <a:lvl2pPr marL="914400" lvl="1" indent="-228600" algn="l">
              <a:lnSpc>
                <a:spcPct val="90000"/>
              </a:lnSpc>
              <a:spcBef>
                <a:spcPts val="375"/>
              </a:spcBef>
              <a:spcAft>
                <a:spcPts val="0"/>
              </a:spcAft>
              <a:buClr>
                <a:srgbClr val="757575"/>
              </a:buClr>
              <a:buSzPts val="1500"/>
              <a:buNone/>
              <a:defRPr sz="1500">
                <a:solidFill>
                  <a:srgbClr val="757575"/>
                </a:solidFill>
              </a:defRPr>
            </a:lvl2pPr>
            <a:lvl3pPr marL="1371600" lvl="2" indent="-228600" algn="l">
              <a:lnSpc>
                <a:spcPct val="90000"/>
              </a:lnSpc>
              <a:spcBef>
                <a:spcPts val="375"/>
              </a:spcBef>
              <a:spcAft>
                <a:spcPts val="0"/>
              </a:spcAft>
              <a:buClr>
                <a:srgbClr val="757575"/>
              </a:buClr>
              <a:buSzPts val="1350"/>
              <a:buNone/>
              <a:defRPr sz="1350">
                <a:solidFill>
                  <a:srgbClr val="757575"/>
                </a:solidFill>
              </a:defRPr>
            </a:lvl3pPr>
            <a:lvl4pPr marL="1828800" lvl="3" indent="-228600" algn="l">
              <a:lnSpc>
                <a:spcPct val="90000"/>
              </a:lnSpc>
              <a:spcBef>
                <a:spcPts val="375"/>
              </a:spcBef>
              <a:spcAft>
                <a:spcPts val="0"/>
              </a:spcAft>
              <a:buClr>
                <a:srgbClr val="757575"/>
              </a:buClr>
              <a:buSzPts val="1200"/>
              <a:buNone/>
              <a:defRPr sz="1200">
                <a:solidFill>
                  <a:srgbClr val="757575"/>
                </a:solidFill>
              </a:defRPr>
            </a:lvl4pPr>
            <a:lvl5pPr marL="2286000" lvl="4" indent="-228600" algn="l">
              <a:lnSpc>
                <a:spcPct val="90000"/>
              </a:lnSpc>
              <a:spcBef>
                <a:spcPts val="375"/>
              </a:spcBef>
              <a:spcAft>
                <a:spcPts val="0"/>
              </a:spcAft>
              <a:buClr>
                <a:srgbClr val="757575"/>
              </a:buClr>
              <a:buSzPts val="1200"/>
              <a:buNone/>
              <a:defRPr sz="1200">
                <a:solidFill>
                  <a:srgbClr val="757575"/>
                </a:solidFill>
              </a:defRPr>
            </a:lvl5pPr>
            <a:lvl6pPr marL="2743200" lvl="5" indent="-228600" algn="l">
              <a:lnSpc>
                <a:spcPct val="90000"/>
              </a:lnSpc>
              <a:spcBef>
                <a:spcPts val="375"/>
              </a:spcBef>
              <a:spcAft>
                <a:spcPts val="0"/>
              </a:spcAft>
              <a:buClr>
                <a:srgbClr val="757575"/>
              </a:buClr>
              <a:buSzPts val="1200"/>
              <a:buNone/>
              <a:defRPr sz="1200">
                <a:solidFill>
                  <a:srgbClr val="757575"/>
                </a:solidFill>
              </a:defRPr>
            </a:lvl6pPr>
            <a:lvl7pPr marL="3200400" lvl="6" indent="-228600" algn="l">
              <a:lnSpc>
                <a:spcPct val="90000"/>
              </a:lnSpc>
              <a:spcBef>
                <a:spcPts val="375"/>
              </a:spcBef>
              <a:spcAft>
                <a:spcPts val="0"/>
              </a:spcAft>
              <a:buClr>
                <a:srgbClr val="757575"/>
              </a:buClr>
              <a:buSzPts val="1200"/>
              <a:buNone/>
              <a:defRPr sz="1200">
                <a:solidFill>
                  <a:srgbClr val="757575"/>
                </a:solidFill>
              </a:defRPr>
            </a:lvl7pPr>
            <a:lvl8pPr marL="3657600" lvl="7" indent="-228600" algn="l">
              <a:lnSpc>
                <a:spcPct val="90000"/>
              </a:lnSpc>
              <a:spcBef>
                <a:spcPts val="375"/>
              </a:spcBef>
              <a:spcAft>
                <a:spcPts val="0"/>
              </a:spcAft>
              <a:buClr>
                <a:srgbClr val="757575"/>
              </a:buClr>
              <a:buSzPts val="1200"/>
              <a:buNone/>
              <a:defRPr sz="1200">
                <a:solidFill>
                  <a:srgbClr val="757575"/>
                </a:solidFill>
              </a:defRPr>
            </a:lvl8pPr>
            <a:lvl9pPr marL="4114800" lvl="8" indent="-228600" algn="l">
              <a:lnSpc>
                <a:spcPct val="90000"/>
              </a:lnSpc>
              <a:spcBef>
                <a:spcPts val="375"/>
              </a:spcBef>
              <a:spcAft>
                <a:spcPts val="0"/>
              </a:spcAft>
              <a:buClr>
                <a:srgbClr val="757575"/>
              </a:buClr>
              <a:buSzPts val="1200"/>
              <a:buNone/>
              <a:defRPr sz="1200">
                <a:solidFill>
                  <a:srgbClr val="757575"/>
                </a:solidFill>
              </a:defRPr>
            </a:lvl9pPr>
          </a:lstStyle>
          <a:p>
            <a:endParaRPr/>
          </a:p>
        </p:txBody>
      </p:sp>
      <p:sp>
        <p:nvSpPr>
          <p:cNvPr id="21" name="Google Shape;21;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4"/>
        <p:cNvGrpSpPr/>
        <p:nvPr/>
      </p:nvGrpSpPr>
      <p:grpSpPr>
        <a:xfrm>
          <a:off x="0" y="0"/>
          <a:ext cx="0" cy="0"/>
          <a:chOff x="0" y="0"/>
          <a:chExt cx="0" cy="0"/>
        </a:xfrm>
      </p:grpSpPr>
      <p:sp>
        <p:nvSpPr>
          <p:cNvPr id="25" name="Google Shape;25;p9"/>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9"/>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9"/>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8" name="Google Shape;28;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1"/>
        <p:cNvGrpSpPr/>
        <p:nvPr/>
      </p:nvGrpSpPr>
      <p:grpSpPr>
        <a:xfrm>
          <a:off x="0" y="0"/>
          <a:ext cx="0" cy="0"/>
          <a:chOff x="0" y="0"/>
          <a:chExt cx="0" cy="0"/>
        </a:xfrm>
      </p:grpSpPr>
      <p:sp>
        <p:nvSpPr>
          <p:cNvPr id="32" name="Google Shape;32;p10"/>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0"/>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34" name="Google Shape;34;p10"/>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5" name="Google Shape;35;p10"/>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36" name="Google Shape;36;p10"/>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7" name="Google Shape;37;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
        <p:cNvGrpSpPr/>
        <p:nvPr/>
      </p:nvGrpSpPr>
      <p:grpSpPr>
        <a:xfrm>
          <a:off x="0" y="0"/>
          <a:ext cx="0" cy="0"/>
          <a:chOff x="0" y="0"/>
          <a:chExt cx="0" cy="0"/>
        </a:xfrm>
      </p:grpSpPr>
      <p:sp>
        <p:nvSpPr>
          <p:cNvPr id="41" name="Google Shape;41;p11"/>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Play"/>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48" name="Google Shape;48;p12"/>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49" name="Google Shape;49;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2"/>
        <p:cNvGrpSpPr/>
        <p:nvPr/>
      </p:nvGrpSpPr>
      <p:grpSpPr>
        <a:xfrm>
          <a:off x="0" y="0"/>
          <a:ext cx="0" cy="0"/>
          <a:chOff x="0" y="0"/>
          <a:chExt cx="0" cy="0"/>
        </a:xfrm>
      </p:grpSpPr>
      <p:sp>
        <p:nvSpPr>
          <p:cNvPr id="53" name="Google Shape;53;p13"/>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Play"/>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3"/>
          <p:cNvSpPr>
            <a:spLocks noGrp="1"/>
          </p:cNvSpPr>
          <p:nvPr>
            <p:ph type="pic" idx="2"/>
          </p:nvPr>
        </p:nvSpPr>
        <p:spPr>
          <a:xfrm>
            <a:off x="2915543" y="1426283"/>
            <a:ext cx="3471863" cy="7039681"/>
          </a:xfrm>
          <a:prstGeom prst="rect">
            <a:avLst/>
          </a:prstGeom>
          <a:noFill/>
          <a:ln>
            <a:noFill/>
          </a:ln>
        </p:spPr>
      </p:sp>
      <p:sp>
        <p:nvSpPr>
          <p:cNvPr id="55" name="Google Shape;55;p13"/>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56" name="Google Shape;56;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4"/>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 name="Google Shape;62;p1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5"/>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8" name="Google Shape;68;p1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Play"/>
              <a:buNone/>
              <a:defRPr sz="33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Arial"/>
                <a:ea typeface="Arial"/>
                <a:cs typeface="Arial"/>
                <a:sym typeface="Arial"/>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Arial"/>
                <a:ea typeface="Arial"/>
                <a:cs typeface="Arial"/>
                <a:sym typeface="Arial"/>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8" name="Google Shape;8;p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 name="Google Shape;9;p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9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 name="Google Shape;10;p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www.internetmatters.org/parental-controls"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pta-events.co.uk/friendsofwoolhamptonschool/?event=event&amp;eventId=122871"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
          <p:cNvSpPr txBox="1"/>
          <p:nvPr/>
        </p:nvSpPr>
        <p:spPr>
          <a:xfrm>
            <a:off x="257125" y="2829378"/>
            <a:ext cx="6453900" cy="276900"/>
          </a:xfrm>
          <a:prstGeom prst="rect">
            <a:avLst/>
          </a:prstGeom>
          <a:noFill/>
          <a:ln>
            <a:noFill/>
          </a:ln>
        </p:spPr>
        <p:txBody>
          <a:bodyPr spcFirstLastPara="1" wrap="square" lIns="91425" tIns="45700" rIns="91425" bIns="45700" anchor="t" anchorCtr="0">
            <a:spAutoFit/>
          </a:bodyPr>
          <a:lstStyle/>
          <a:p>
            <a:pPr marL="0" marR="0" lvl="0" indent="0" algn="r" rtl="0">
              <a:lnSpc>
                <a:spcPct val="15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                                                                                     </a:t>
            </a:r>
            <a:r>
              <a:rPr lang="en-GB" sz="1200" b="1" i="0" u="none" strike="noStrike" cap="none">
                <a:solidFill>
                  <a:srgbClr val="000000"/>
                </a:solidFill>
                <a:latin typeface="Arial"/>
                <a:ea typeface="Arial"/>
                <a:cs typeface="Arial"/>
                <a:sym typeface="Arial"/>
              </a:rPr>
              <a:t> </a:t>
            </a:r>
            <a:r>
              <a:rPr lang="en-GB" sz="1200" b="1"/>
              <a:t>16</a:t>
            </a:r>
            <a:r>
              <a:rPr lang="en-GB" sz="1200" b="1" i="0" u="none" strike="noStrike" cap="none" baseline="30000">
                <a:solidFill>
                  <a:srgbClr val="000000"/>
                </a:solidFill>
                <a:latin typeface="Arial"/>
                <a:ea typeface="Arial"/>
                <a:cs typeface="Arial"/>
                <a:sym typeface="Arial"/>
              </a:rPr>
              <a:t>th</a:t>
            </a:r>
            <a:r>
              <a:rPr lang="en-GB" sz="1200" b="1" i="0" u="none" strike="noStrike" cap="none">
                <a:solidFill>
                  <a:srgbClr val="000000"/>
                </a:solidFill>
                <a:latin typeface="Arial"/>
                <a:ea typeface="Arial"/>
                <a:cs typeface="Arial"/>
                <a:sym typeface="Arial"/>
              </a:rPr>
              <a:t> October 2026</a:t>
            </a:r>
            <a:endParaRPr sz="1100" b="0" i="0" u="none" strike="noStrike" cap="none">
              <a:solidFill>
                <a:srgbClr val="000000"/>
              </a:solidFill>
              <a:latin typeface="Arial"/>
              <a:ea typeface="Arial"/>
              <a:cs typeface="Arial"/>
              <a:sym typeface="Arial"/>
            </a:endParaRPr>
          </a:p>
        </p:txBody>
      </p:sp>
      <p:pic>
        <p:nvPicPr>
          <p:cNvPr id="76" name="Google Shape;76;p1"/>
          <p:cNvPicPr preferRelativeResize="0"/>
          <p:nvPr/>
        </p:nvPicPr>
        <p:blipFill rotWithShape="1">
          <a:blip r:embed="rId3">
            <a:alphaModFix/>
          </a:blip>
          <a:srcRect t="5827"/>
          <a:stretch/>
        </p:blipFill>
        <p:spPr>
          <a:xfrm>
            <a:off x="0" y="-104775"/>
            <a:ext cx="6858001" cy="3001783"/>
          </a:xfrm>
          <a:prstGeom prst="rect">
            <a:avLst/>
          </a:prstGeom>
          <a:noFill/>
          <a:ln>
            <a:noFill/>
          </a:ln>
        </p:spPr>
      </p:pic>
      <p:grpSp>
        <p:nvGrpSpPr>
          <p:cNvPr id="77" name="Google Shape;77;p1"/>
          <p:cNvGrpSpPr/>
          <p:nvPr/>
        </p:nvGrpSpPr>
        <p:grpSpPr>
          <a:xfrm>
            <a:off x="0" y="9025378"/>
            <a:ext cx="6858000" cy="880622"/>
            <a:chOff x="0" y="9025378"/>
            <a:chExt cx="6858000" cy="880622"/>
          </a:xfrm>
        </p:grpSpPr>
        <p:pic>
          <p:nvPicPr>
            <p:cNvPr id="78" name="Google Shape;78;p1"/>
            <p:cNvPicPr preferRelativeResize="0"/>
            <p:nvPr/>
          </p:nvPicPr>
          <p:blipFill rotWithShape="1">
            <a:blip r:embed="rId4">
              <a:alphaModFix/>
            </a:blip>
            <a:srcRect/>
            <a:stretch/>
          </p:blipFill>
          <p:spPr>
            <a:xfrm>
              <a:off x="0" y="9025378"/>
              <a:ext cx="6858000" cy="880622"/>
            </a:xfrm>
            <a:prstGeom prst="rect">
              <a:avLst/>
            </a:prstGeom>
            <a:noFill/>
            <a:ln>
              <a:noFill/>
            </a:ln>
          </p:spPr>
        </p:pic>
        <p:sp>
          <p:nvSpPr>
            <p:cNvPr id="79" name="Google Shape;79;p1"/>
            <p:cNvSpPr/>
            <p:nvPr/>
          </p:nvSpPr>
          <p:spPr>
            <a:xfrm>
              <a:off x="631210" y="9148378"/>
              <a:ext cx="5122818" cy="434898"/>
            </a:xfrm>
            <a:prstGeom prst="roundRect">
              <a:avLst>
                <a:gd name="adj" fmla="val 16667"/>
              </a:avLst>
            </a:prstGeom>
            <a:solidFill>
              <a:srgbClr val="DC462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en-GB" sz="1500" b="1" i="1" u="none" strike="noStrike" cap="none">
                  <a:solidFill>
                    <a:schemeClr val="lt1"/>
                  </a:solidFill>
                  <a:latin typeface="Arial"/>
                  <a:ea typeface="Arial"/>
                  <a:cs typeface="Arial"/>
                  <a:sym typeface="Arial"/>
                </a:rPr>
                <a:t>“Coming together, learning to be the best we can be.”</a:t>
              </a:r>
              <a:endParaRPr sz="1400" b="0" i="0" u="none" strike="noStrike" cap="none">
                <a:solidFill>
                  <a:srgbClr val="000000"/>
                </a:solidFill>
                <a:latin typeface="Arial"/>
                <a:ea typeface="Arial"/>
                <a:cs typeface="Arial"/>
                <a:sym typeface="Arial"/>
              </a:endParaRPr>
            </a:p>
          </p:txBody>
        </p:sp>
      </p:grpSp>
      <p:sp>
        <p:nvSpPr>
          <p:cNvPr id="80" name="Google Shape;80;p1"/>
          <p:cNvSpPr txBox="1"/>
          <p:nvPr/>
        </p:nvSpPr>
        <p:spPr>
          <a:xfrm>
            <a:off x="64150" y="2888904"/>
            <a:ext cx="6646800" cy="6136473"/>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Dear Parents &amp; Carers,</a:t>
            </a:r>
            <a:endParaRPr sz="1400" b="0" i="0" u="none" strike="noStrike" cap="none" dirty="0">
              <a:solidFill>
                <a:srgbClr val="000000"/>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050"/>
              <a:buFont typeface="Arial"/>
              <a:buNone/>
            </a:pPr>
            <a:endParaRPr sz="1050" b="0" i="0" u="none" strike="noStrike" cap="none" dirty="0">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We have had a lovely autumnal week in school with lots of seasonal learning going on.  Chestnut class gave our prospective parent tour an excellent demonstration of how they had been learning about both seed dispersal, and forces, at forest school, through sycamore key helicopters. The parents were very impressed!</a:t>
            </a:r>
          </a:p>
          <a:p>
            <a:pPr marL="0" marR="0" lvl="0" indent="0" algn="l" rtl="0">
              <a:lnSpc>
                <a:spcPct val="115000"/>
              </a:lnSpc>
              <a:spcBef>
                <a:spcPts val="0"/>
              </a:spcBef>
              <a:spcAft>
                <a:spcPts val="0"/>
              </a:spcAft>
              <a:buClr>
                <a:srgbClr val="000000"/>
              </a:buClr>
              <a:buSzPts val="1050"/>
              <a:buFont typeface="Arial"/>
              <a:buNone/>
            </a:pPr>
            <a:endParaRPr lang="en-GB" sz="1050" b="0" i="0" u="none" strike="noStrike" cap="none" dirty="0">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So far this term, I have showed round over twenty new perspective families, with two further open afternoon events booked for after half term.  It is great to see that positive news about our school is spreading far and wide!  The children are a key part of our open afternoon events, and they always make me so proud with the way that they welcome and present themselves to our visitors.  Their comments about why they like Woolhampton are really genuine and far better than any ‘sales pitch’ that I could come up with.</a:t>
            </a:r>
          </a:p>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  </a:t>
            </a:r>
          </a:p>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This week our Year 6 leadership team were finalised, with children selected for various leadership roles across the school.  These roles include: Sports House Captains, Playground leaders, School Council Leaders and Collective Worship leaders.  We look for to them starting these roles after half term and playing an important part in running our school.</a:t>
            </a:r>
          </a:p>
          <a:p>
            <a:pPr marL="0" marR="0" lvl="0" indent="0" algn="l" rtl="0">
              <a:lnSpc>
                <a:spcPct val="115000"/>
              </a:lnSpc>
              <a:spcBef>
                <a:spcPts val="0"/>
              </a:spcBef>
              <a:spcAft>
                <a:spcPts val="0"/>
              </a:spcAft>
              <a:buClr>
                <a:srgbClr val="000000"/>
              </a:buClr>
              <a:buSzPts val="1050"/>
              <a:buFont typeface="Arial"/>
              <a:buNone/>
            </a:pPr>
            <a:endParaRPr lang="en-GB" sz="1050" b="0" i="0" u="none" strike="noStrike" cap="none" dirty="0">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Safeguarding news – we are aware that one or two children have been discussing ‘Squid Games’ at school.  Even if children are not allowed to watch the disturbing 15+ rated programme, they can access clips of the show via various online platforms.  With half term and Halloween nearly upon us, we strongly encourage all parents to review their online safety protocols on devices that their children have access to.  Internet Matters has lots of really useful information for parents on how to keep children safe online, including this guide: </a:t>
            </a:r>
            <a:r>
              <a:rPr lang="en-GB" sz="1050" b="0" i="0" u="none" strike="noStrike" cap="none" dirty="0">
                <a:solidFill>
                  <a:schemeClr val="dk1"/>
                </a:solidFill>
                <a:latin typeface="Arial"/>
                <a:ea typeface="Arial"/>
                <a:cs typeface="Arial"/>
                <a:sym typeface="Arial"/>
                <a:hlinkClick r:id="rId5"/>
              </a:rPr>
              <a:t>https://www.internetmatters.org/parental-controls</a:t>
            </a:r>
            <a:r>
              <a:rPr lang="en-GB" sz="1050" b="0" i="0" u="none" strike="noStrike" cap="none" dirty="0">
                <a:solidFill>
                  <a:schemeClr val="dk1"/>
                </a:solidFill>
                <a:latin typeface="Arial"/>
                <a:ea typeface="Arial"/>
                <a:cs typeface="Arial"/>
                <a:sym typeface="Arial"/>
              </a:rPr>
              <a:t>.  A thought-provoking comment came up on a course I attended recently: ‘Today, children are often over-protected in the real world, but frequently under-protected online.’  As always, if you have any concerns, please do not hesitate to contact us.  </a:t>
            </a:r>
          </a:p>
          <a:p>
            <a:pPr marL="0" marR="0" lvl="0" indent="0" algn="l" rtl="0">
              <a:lnSpc>
                <a:spcPct val="115000"/>
              </a:lnSpc>
              <a:spcBef>
                <a:spcPts val="0"/>
              </a:spcBef>
              <a:spcAft>
                <a:spcPts val="0"/>
              </a:spcAft>
              <a:buClr>
                <a:srgbClr val="000000"/>
              </a:buClr>
              <a:buSzPts val="1050"/>
              <a:buFont typeface="Arial"/>
              <a:buNone/>
            </a:pPr>
            <a:endParaRPr lang="en-GB" sz="1050" b="0" i="0" u="none" strike="noStrike" cap="none" dirty="0">
              <a:solidFill>
                <a:schemeClr val="dk1"/>
              </a:solidFill>
              <a:latin typeface="Arial"/>
              <a:ea typeface="Arial"/>
              <a:cs typeface="Arial"/>
              <a:sym typeface="Arial"/>
            </a:endParaRPr>
          </a:p>
          <a:p>
            <a:pPr>
              <a:lnSpc>
                <a:spcPct val="115000"/>
              </a:lnSpc>
              <a:buSzPts val="1050"/>
            </a:pPr>
            <a:r>
              <a:rPr lang="en-GB" sz="1050" dirty="0">
                <a:solidFill>
                  <a:schemeClr val="dk1"/>
                </a:solidFill>
              </a:rPr>
              <a:t>To finish on a positive note, I would like to say a big thank you to </a:t>
            </a:r>
            <a:r>
              <a:rPr lang="en-GB" sz="1050" dirty="0" err="1">
                <a:solidFill>
                  <a:schemeClr val="dk1"/>
                </a:solidFill>
              </a:rPr>
              <a:t>FoWS</a:t>
            </a:r>
            <a:r>
              <a:rPr lang="en-GB" sz="1050" dirty="0">
                <a:solidFill>
                  <a:schemeClr val="dk1"/>
                </a:solidFill>
              </a:rPr>
              <a:t> for the pumpkin decorating today!     </a:t>
            </a:r>
          </a:p>
          <a:p>
            <a:pPr lvl="0">
              <a:lnSpc>
                <a:spcPct val="115000"/>
              </a:lnSpc>
              <a:buSzPts val="1050"/>
            </a:pPr>
            <a:endParaRPr lang="en-GB" sz="1050" dirty="0">
              <a:solidFill>
                <a:schemeClr val="dk1"/>
              </a:solidFill>
            </a:endParaRPr>
          </a:p>
          <a:p>
            <a:pPr lvl="0">
              <a:lnSpc>
                <a:spcPct val="115000"/>
              </a:lnSpc>
              <a:buSzPts val="1050"/>
            </a:pPr>
            <a:r>
              <a:rPr lang="en-GB" sz="1050" dirty="0">
                <a:solidFill>
                  <a:schemeClr val="dk1"/>
                </a:solidFill>
              </a:rPr>
              <a:t>We look forward to welcoming you to the Parent-Teacher meetings next week, and don’t forget we finish the term next week on Wednesday at 3:15pm.</a:t>
            </a:r>
            <a:endParaRPr lang="en-GB" sz="1050" b="0" i="0" u="none" strike="noStrike" cap="none" dirty="0">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050"/>
              <a:buFont typeface="Arial"/>
              <a:buNone/>
            </a:pPr>
            <a:endParaRPr lang="en-GB" sz="1050" b="0" i="0" u="none" strike="noStrike" cap="none" dirty="0">
              <a:solidFill>
                <a:schemeClr val="dk1"/>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I wish you all a very happy half term when it arrives!</a:t>
            </a: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dirty="0">
                <a:solidFill>
                  <a:schemeClr val="dk1"/>
                </a:solidFill>
                <a:latin typeface="Arial"/>
                <a:ea typeface="Arial"/>
                <a:cs typeface="Arial"/>
                <a:sym typeface="Arial"/>
              </a:rPr>
              <a:t>Mrs Rebecca Cox</a:t>
            </a:r>
            <a:endParaRPr sz="1050" b="0" i="0" u="none" strike="noStrike" cap="none"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1050" b="0" i="0" u="none" strike="noStrike" cap="none" dirty="0">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h32b5f8027628a11f_0_4"/>
          <p:cNvSpPr txBox="1">
            <a:spLocks noGrp="1"/>
          </p:cNvSpPr>
          <p:nvPr>
            <p:ph type="body" idx="1"/>
          </p:nvPr>
        </p:nvSpPr>
        <p:spPr>
          <a:xfrm>
            <a:off x="218125" y="247650"/>
            <a:ext cx="6441300" cy="87360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None/>
            </a:pPr>
            <a:endParaRPr/>
          </a:p>
        </p:txBody>
      </p:sp>
      <p:pic>
        <p:nvPicPr>
          <p:cNvPr id="86" name="Google Shape;86;h32b5f8027628a11f_0_4"/>
          <p:cNvPicPr preferRelativeResize="0"/>
          <p:nvPr/>
        </p:nvPicPr>
        <p:blipFill>
          <a:blip r:embed="rId3">
            <a:alphaModFix/>
          </a:blip>
          <a:stretch>
            <a:fillRect/>
          </a:stretch>
        </p:blipFill>
        <p:spPr>
          <a:xfrm>
            <a:off x="516100" y="538925"/>
            <a:ext cx="5412100" cy="820124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2"/>
          <p:cNvSpPr txBox="1">
            <a:spLocks noGrp="1"/>
          </p:cNvSpPr>
          <p:nvPr>
            <p:ph type="body" idx="1"/>
          </p:nvPr>
        </p:nvSpPr>
        <p:spPr>
          <a:xfrm>
            <a:off x="198437" y="151398"/>
            <a:ext cx="6461100" cy="8736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100"/>
              <a:buNone/>
            </a:pPr>
            <a:r>
              <a:rPr lang="en-GB" dirty="0"/>
              <a:t> What’s on week commencing 19</a:t>
            </a:r>
            <a:r>
              <a:rPr lang="en-GB" baseline="30000" dirty="0"/>
              <a:t>th</a:t>
            </a:r>
            <a:r>
              <a:rPr lang="en-GB" dirty="0"/>
              <a:t> October:</a:t>
            </a:r>
            <a:endParaRPr dirty="0"/>
          </a:p>
          <a:p>
            <a:pPr marL="0" lvl="0" indent="0" algn="l" rtl="0">
              <a:lnSpc>
                <a:spcPct val="90000"/>
              </a:lnSpc>
              <a:spcBef>
                <a:spcPts val="750"/>
              </a:spcBef>
              <a:spcAft>
                <a:spcPts val="0"/>
              </a:spcAft>
              <a:buClr>
                <a:schemeClr val="dk1"/>
              </a:buClr>
              <a:buSzPts val="2100"/>
              <a:buNone/>
            </a:pPr>
            <a:endParaRPr dirty="0"/>
          </a:p>
        </p:txBody>
      </p:sp>
      <p:graphicFrame>
        <p:nvGraphicFramePr>
          <p:cNvPr id="92" name="Google Shape;92;p2"/>
          <p:cNvGraphicFramePr/>
          <p:nvPr>
            <p:extLst>
              <p:ext uri="{D42A27DB-BD31-4B8C-83A1-F6EECF244321}">
                <p14:modId xmlns:p14="http://schemas.microsoft.com/office/powerpoint/2010/main" val="2176441314"/>
              </p:ext>
            </p:extLst>
          </p:nvPr>
        </p:nvGraphicFramePr>
        <p:xfrm>
          <a:off x="318977" y="689810"/>
          <a:ext cx="5932450" cy="7136350"/>
        </p:xfrm>
        <a:graphic>
          <a:graphicData uri="http://schemas.openxmlformats.org/drawingml/2006/table">
            <a:tbl>
              <a:tblPr>
                <a:noFill/>
                <a:tableStyleId>{6E2E099A-0962-43D6-8CFB-BC23C49ADCD7}</a:tableStyleId>
              </a:tblPr>
              <a:tblGrid>
                <a:gridCol w="970350">
                  <a:extLst>
                    <a:ext uri="{9D8B030D-6E8A-4147-A177-3AD203B41FA5}">
                      <a16:colId xmlns:a16="http://schemas.microsoft.com/office/drawing/2014/main" val="20000"/>
                    </a:ext>
                  </a:extLst>
                </a:gridCol>
                <a:gridCol w="972000">
                  <a:extLst>
                    <a:ext uri="{9D8B030D-6E8A-4147-A177-3AD203B41FA5}">
                      <a16:colId xmlns:a16="http://schemas.microsoft.com/office/drawing/2014/main" val="20001"/>
                    </a:ext>
                  </a:extLst>
                </a:gridCol>
                <a:gridCol w="972000">
                  <a:extLst>
                    <a:ext uri="{9D8B030D-6E8A-4147-A177-3AD203B41FA5}">
                      <a16:colId xmlns:a16="http://schemas.microsoft.com/office/drawing/2014/main" val="20002"/>
                    </a:ext>
                  </a:extLst>
                </a:gridCol>
                <a:gridCol w="990150">
                  <a:extLst>
                    <a:ext uri="{9D8B030D-6E8A-4147-A177-3AD203B41FA5}">
                      <a16:colId xmlns:a16="http://schemas.microsoft.com/office/drawing/2014/main" val="20003"/>
                    </a:ext>
                  </a:extLst>
                </a:gridCol>
                <a:gridCol w="951750">
                  <a:extLst>
                    <a:ext uri="{9D8B030D-6E8A-4147-A177-3AD203B41FA5}">
                      <a16:colId xmlns:a16="http://schemas.microsoft.com/office/drawing/2014/main" val="20004"/>
                    </a:ext>
                  </a:extLst>
                </a:gridCol>
                <a:gridCol w="1076200">
                  <a:extLst>
                    <a:ext uri="{9D8B030D-6E8A-4147-A177-3AD203B41FA5}">
                      <a16:colId xmlns:a16="http://schemas.microsoft.com/office/drawing/2014/main" val="20005"/>
                    </a:ext>
                  </a:extLst>
                </a:gridCol>
              </a:tblGrid>
              <a:tr h="408300">
                <a:tc>
                  <a:txBody>
                    <a:bodyPr/>
                    <a:lstStyle/>
                    <a:p>
                      <a:pPr marL="0" marR="0" lvl="0" indent="0" algn="l"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905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Monday</a:t>
                      </a:r>
                      <a:endParaRPr sz="900" u="none" strike="noStrike" cap="none">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905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Tuesday</a:t>
                      </a:r>
                      <a:endParaRPr sz="900" u="none" strike="noStrike" cap="none">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905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Wednesday</a:t>
                      </a:r>
                      <a:endParaRPr sz="900" u="none" strike="noStrike" cap="none">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905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Thursday</a:t>
                      </a:r>
                      <a:endParaRPr sz="900" u="none" strike="noStrike" cap="none">
                        <a:latin typeface="Calibri"/>
                        <a:ea typeface="Calibri"/>
                        <a:cs typeface="Calibri"/>
                        <a:sym typeface="Calibri"/>
                      </a:endParaRPr>
                    </a:p>
                    <a:p>
                      <a:pPr marL="0" marR="0" lvl="0" indent="0" algn="ctr" rtl="0">
                        <a:lnSpc>
                          <a:spcPct val="107000"/>
                        </a:lnSpc>
                        <a:spcBef>
                          <a:spcPts val="80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905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Friday</a:t>
                      </a:r>
                      <a:endParaRPr sz="900" u="none" strike="noStrike" cap="none">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9050" cap="flat" cmpd="sng">
                      <a:solidFill>
                        <a:srgbClr val="984806"/>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449350">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Whole School</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905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r>
                        <a:rPr lang="en-GB" sz="10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905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F6800A"/>
                        </a:buClr>
                        <a:buSzPts val="1000"/>
                        <a:buFont typeface="Calibri"/>
                        <a:buNone/>
                      </a:pPr>
                      <a:endParaRPr sz="1000" b="1" u="none" strike="noStrike" cap="none">
                        <a:solidFill>
                          <a:srgbClr val="F6800A"/>
                        </a:solidFill>
                        <a:latin typeface="Calibri"/>
                        <a:ea typeface="Calibri"/>
                        <a:cs typeface="Calibri"/>
                        <a:sym typeface="Calibri"/>
                      </a:endParaRPr>
                    </a:p>
                    <a:p>
                      <a:pPr marL="0" marR="0" lvl="0" indent="0" algn="ctr" rtl="0">
                        <a:lnSpc>
                          <a:spcPct val="107000"/>
                        </a:lnSpc>
                        <a:spcBef>
                          <a:spcPts val="0"/>
                        </a:spcBef>
                        <a:spcAft>
                          <a:spcPts val="0"/>
                        </a:spcAft>
                        <a:buClr>
                          <a:srgbClr val="F6800A"/>
                        </a:buClr>
                        <a:buSzPts val="1000"/>
                        <a:buFont typeface="Calibri"/>
                        <a:buNone/>
                      </a:pPr>
                      <a:r>
                        <a:rPr lang="en-GB" sz="1000" b="1" u="none" strike="noStrike" cap="none">
                          <a:solidFill>
                            <a:srgbClr val="F6800A"/>
                          </a:solidFill>
                          <a:latin typeface="Calibri"/>
                          <a:ea typeface="Calibri"/>
                          <a:cs typeface="Calibri"/>
                          <a:sym typeface="Calibri"/>
                        </a:rPr>
                        <a:t>Golden Mile</a:t>
                      </a:r>
                      <a:endParaRPr sz="900" b="0" u="none" strike="noStrike" cap="none">
                        <a:solidFill>
                          <a:srgbClr val="000000"/>
                        </a:solidFill>
                        <a:latin typeface="Calibri"/>
                        <a:ea typeface="Calibri"/>
                        <a:cs typeface="Calibri"/>
                        <a:sym typeface="Calibri"/>
                      </a:endParaRPr>
                    </a:p>
                    <a:p>
                      <a:pPr marL="0" marR="0" lvl="0" indent="0" algn="ctr" rtl="0">
                        <a:lnSpc>
                          <a:spcPct val="107000"/>
                        </a:lnSpc>
                        <a:spcBef>
                          <a:spcPts val="0"/>
                        </a:spcBef>
                        <a:spcAft>
                          <a:spcPts val="0"/>
                        </a:spcAft>
                        <a:buClr>
                          <a:srgbClr val="F6800A"/>
                        </a:buClr>
                        <a:buSzPts val="1000"/>
                        <a:buFont typeface="Calibri"/>
                        <a:buNone/>
                      </a:pPr>
                      <a:r>
                        <a:rPr lang="en-GB" sz="1000" b="1" u="none" strike="noStrike" cap="none">
                          <a:solidFill>
                            <a:srgbClr val="FF0000"/>
                          </a:solidFill>
                          <a:latin typeface="Calibri"/>
                          <a:ea typeface="Calibri"/>
                          <a:cs typeface="Calibri"/>
                          <a:sym typeface="Calibri"/>
                        </a:rPr>
                        <a:t> </a:t>
                      </a:r>
                      <a:endParaRPr sz="900" u="none" strike="noStrike" cap="none">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905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endParaRPr sz="1000" b="1" u="none" strike="noStrike" cap="none">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905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F6800A"/>
                        </a:buClr>
                        <a:buSzPts val="1000"/>
                        <a:buFont typeface="Calibri"/>
                        <a:buNone/>
                      </a:pPr>
                      <a:endParaRPr sz="1000" b="1" u="none" strike="noStrike" cap="none" dirty="0">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905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l" rtl="0">
                        <a:lnSpc>
                          <a:spcPct val="107000"/>
                        </a:lnSpc>
                        <a:spcBef>
                          <a:spcPts val="0"/>
                        </a:spcBef>
                        <a:spcAft>
                          <a:spcPts val="0"/>
                        </a:spcAft>
                        <a:buClr>
                          <a:srgbClr val="FF0000"/>
                        </a:buClr>
                        <a:buSzPts val="1000"/>
                        <a:buFont typeface="Calibri"/>
                        <a:buNone/>
                      </a:pPr>
                      <a:endParaRPr sz="1100" b="1" u="none" strike="noStrike" cap="none">
                        <a:solidFill>
                          <a:srgbClr val="FF0000"/>
                        </a:solidFill>
                        <a:latin typeface="Calibri"/>
                        <a:ea typeface="Calibri"/>
                        <a:cs typeface="Calibri"/>
                        <a:sym typeface="Calibri"/>
                      </a:endParaRPr>
                    </a:p>
                    <a:p>
                      <a:pPr marL="0" marR="0" lvl="0" indent="0" algn="l" rtl="0">
                        <a:lnSpc>
                          <a:spcPct val="107000"/>
                        </a:lnSpc>
                        <a:spcBef>
                          <a:spcPts val="0"/>
                        </a:spcBef>
                        <a:spcAft>
                          <a:spcPts val="0"/>
                        </a:spcAft>
                        <a:buClr>
                          <a:srgbClr val="FF0000"/>
                        </a:buClr>
                        <a:buSzPts val="1000"/>
                        <a:buFont typeface="Calibri"/>
                        <a:buNone/>
                      </a:pPr>
                      <a:r>
                        <a:rPr lang="en-GB" sz="1100" b="1" u="none" strike="noStrike" cap="none">
                          <a:solidFill>
                            <a:srgbClr val="FF0000"/>
                          </a:solidFill>
                          <a:latin typeface="Calibri"/>
                          <a:ea typeface="Calibri"/>
                          <a:cs typeface="Calibri"/>
                          <a:sym typeface="Calibri"/>
                        </a:rPr>
                        <a:t>   </a:t>
                      </a:r>
                      <a:endParaRPr sz="1400" u="none" strike="noStrike" cap="none"/>
                    </a:p>
                    <a:p>
                      <a:pPr marL="0" marR="0" lvl="0" indent="0" algn="l" rtl="0">
                        <a:lnSpc>
                          <a:spcPct val="107000"/>
                        </a:lnSpc>
                        <a:spcBef>
                          <a:spcPts val="0"/>
                        </a:spcBef>
                        <a:spcAft>
                          <a:spcPts val="0"/>
                        </a:spcAft>
                        <a:buClr>
                          <a:srgbClr val="FF0000"/>
                        </a:buClr>
                        <a:buSzPts val="1000"/>
                        <a:buFont typeface="Calibri"/>
                        <a:buNone/>
                      </a:pPr>
                      <a:endParaRPr sz="1100" b="1" u="none" strike="noStrike" cap="none">
                        <a:solidFill>
                          <a:srgbClr val="FF0000"/>
                        </a:solidFill>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905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1"/>
                  </a:ext>
                </a:extLst>
              </a:tr>
              <a:tr h="316850">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YR R</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rgbClr val="000000"/>
                        </a:buClr>
                        <a:buSzPts val="1000"/>
                        <a:buFont typeface="Calibri"/>
                        <a:buNone/>
                      </a:pPr>
                      <a:r>
                        <a:rPr lang="en-GB" sz="10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B0F0"/>
                        </a:buClr>
                        <a:buSzPts val="1000"/>
                        <a:buFont typeface="Calibri"/>
                        <a:buNone/>
                      </a:pPr>
                      <a:endParaRPr sz="1100" b="1" u="none" strike="noStrike" cap="none">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rgbClr val="000000"/>
                        </a:buClr>
                        <a:buSzPts val="1000"/>
                        <a:buFont typeface="Calibri"/>
                        <a:buNone/>
                      </a:pPr>
                      <a:r>
                        <a:rPr lang="en-GB" sz="1000" b="1" u="none" strike="noStrike" cap="none">
                          <a:solidFill>
                            <a:srgbClr val="00B050"/>
                          </a:solidFill>
                          <a:latin typeface="Calibri"/>
                          <a:ea typeface="Calibri"/>
                          <a:cs typeface="Calibri"/>
                          <a:sym typeface="Calibri"/>
                        </a:rPr>
                        <a:t> Forest School </a:t>
                      </a:r>
                      <a:endParaRPr sz="1400" u="none" strike="noStrike" cap="none"/>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0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ctr" rtl="0">
                        <a:lnSpc>
                          <a:spcPct val="107000"/>
                        </a:lnSpc>
                        <a:spcBef>
                          <a:spcPts val="0"/>
                        </a:spcBef>
                        <a:spcAft>
                          <a:spcPts val="0"/>
                        </a:spcAft>
                        <a:buClr>
                          <a:srgbClr val="FF0000"/>
                        </a:buClr>
                        <a:buSzPts val="1000"/>
                        <a:buFont typeface="Calibri"/>
                        <a:buNone/>
                      </a:pPr>
                      <a:endParaRPr sz="900" u="none" strike="noStrike" cap="none">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2"/>
                  </a:ext>
                </a:extLst>
              </a:tr>
              <a:tr h="334150">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Y1 &amp; Y2</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endParaRPr sz="900" u="none" strike="noStrike" cap="none">
                        <a:latin typeface="Calibri"/>
                        <a:ea typeface="Calibri"/>
                        <a:cs typeface="Calibri"/>
                        <a:sym typeface="Calibri"/>
                      </a:endParaRPr>
                    </a:p>
                  </a:txBody>
                  <a:tcPr marL="54475" marR="54475" marT="0" marB="0">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rgbClr val="00B0F0"/>
                        </a:buClr>
                        <a:buSzPts val="1000"/>
                        <a:buFont typeface="Calibri"/>
                        <a:buNone/>
                      </a:pP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r>
                        <a:rPr lang="en-GB" sz="1000" b="1" u="none" strike="noStrike" cap="none">
                          <a:solidFill>
                            <a:srgbClr val="00B050"/>
                          </a:solidFill>
                          <a:latin typeface="Calibri"/>
                          <a:ea typeface="Calibri"/>
                          <a:cs typeface="Calibri"/>
                          <a:sym typeface="Calibri"/>
                        </a:rPr>
                        <a:t>Year 1 and 2</a:t>
                      </a:r>
                      <a:endParaRPr sz="1000" b="1" u="none" strike="noStrike" cap="none">
                        <a:solidFill>
                          <a:srgbClr val="00B050"/>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000"/>
                        <a:buFont typeface="Calibri"/>
                        <a:buNone/>
                      </a:pPr>
                      <a:r>
                        <a:rPr lang="en-GB" sz="1000" b="1" u="none" strike="noStrike" cap="none">
                          <a:solidFill>
                            <a:srgbClr val="00B050"/>
                          </a:solidFill>
                          <a:latin typeface="Calibri"/>
                          <a:ea typeface="Calibri"/>
                          <a:cs typeface="Calibri"/>
                          <a:sym typeface="Calibri"/>
                        </a:rPr>
                        <a:t>Forest School </a:t>
                      </a:r>
                      <a:endParaRPr sz="1400" u="none" strike="noStrike" cap="none"/>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endParaRPr sz="900" b="1" u="none" strike="noStrike" cap="none" dirty="0">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ctr" rtl="0">
                        <a:lnSpc>
                          <a:spcPct val="107000"/>
                        </a:lnSpc>
                        <a:spcBef>
                          <a:spcPts val="0"/>
                        </a:spcBef>
                        <a:spcAft>
                          <a:spcPts val="0"/>
                        </a:spcAft>
                        <a:buClr>
                          <a:schemeClr val="dk1"/>
                        </a:buClr>
                        <a:buSzPts val="1000"/>
                        <a:buFont typeface="Calibri"/>
                        <a:buNone/>
                      </a:pPr>
                      <a:r>
                        <a:rPr lang="en-GB" sz="10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3"/>
                  </a:ext>
                </a:extLst>
              </a:tr>
              <a:tr h="543950">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Y3 &amp; Y4</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endParaRPr sz="1100" b="1" u="none" strike="noStrike" cap="none">
                        <a:solidFill>
                          <a:srgbClr val="FF0000"/>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1000"/>
                        <a:buFont typeface="Calibri"/>
                        <a:buNone/>
                      </a:pPr>
                      <a:endParaRPr sz="1100" b="1" u="none" strike="noStrike" cap="none">
                        <a:solidFill>
                          <a:srgbClr val="FF0000"/>
                        </a:solidFill>
                        <a:latin typeface="Calibri"/>
                        <a:ea typeface="Calibri"/>
                        <a:cs typeface="Calibri"/>
                        <a:sym typeface="Calibri"/>
                      </a:endParaRPr>
                    </a:p>
                  </a:txBody>
                  <a:tcPr marL="54475" marR="54475" marT="0" marB="0">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l" rtl="0">
                        <a:lnSpc>
                          <a:spcPct val="107000"/>
                        </a:lnSpc>
                        <a:spcBef>
                          <a:spcPts val="0"/>
                        </a:spcBef>
                        <a:spcAft>
                          <a:spcPts val="0"/>
                        </a:spcAft>
                        <a:buClr>
                          <a:srgbClr val="000000"/>
                        </a:buClr>
                        <a:buSzPts val="1000"/>
                        <a:buFont typeface="Calibri"/>
                        <a:buNone/>
                      </a:pPr>
                      <a:r>
                        <a:rPr lang="en-GB" sz="1000" b="1" u="none" strike="noStrike" cap="none">
                          <a:solidFill>
                            <a:srgbClr val="00B0F0"/>
                          </a:solidFill>
                          <a:latin typeface="Calibri"/>
                          <a:ea typeface="Calibri"/>
                          <a:cs typeface="Calibri"/>
                          <a:sym typeface="Calibri"/>
                        </a:rPr>
                        <a:t>             PE</a:t>
                      </a:r>
                      <a:r>
                        <a:rPr lang="en-GB" sz="1000" b="1" u="none" strike="noStrike" cap="none">
                          <a:solidFill>
                            <a:schemeClr val="dk1"/>
                          </a:solidFill>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1000"/>
                        <a:buFont typeface="Calibri"/>
                        <a:buNone/>
                      </a:pP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7030A0"/>
                        </a:buClr>
                        <a:buSzPts val="900"/>
                        <a:buFont typeface="Calibri"/>
                        <a:buNone/>
                      </a:pPr>
                      <a:r>
                        <a:rPr lang="en-GB" sz="1000" b="1" u="none" strike="noStrike" cap="none" dirty="0">
                          <a:solidFill>
                            <a:srgbClr val="00B050"/>
                          </a:solidFill>
                          <a:latin typeface="Calibri"/>
                          <a:ea typeface="Calibri"/>
                          <a:cs typeface="Calibri"/>
                          <a:sym typeface="Calibri"/>
                        </a:rPr>
                        <a:t>  </a:t>
                      </a:r>
                      <a:endParaRPr sz="1000" b="1" u="none" strike="noStrike" cap="none" dirty="0">
                        <a:solidFill>
                          <a:srgbClr val="00B050"/>
                        </a:solidFill>
                        <a:latin typeface="Calibri"/>
                        <a:ea typeface="Calibri"/>
                        <a:cs typeface="Calibri"/>
                        <a:sym typeface="Calibri"/>
                      </a:endParaRPr>
                    </a:p>
                    <a:p>
                      <a:pPr marL="0" marR="0" lvl="0" indent="0" algn="l" rtl="0">
                        <a:lnSpc>
                          <a:spcPct val="107000"/>
                        </a:lnSpc>
                        <a:spcBef>
                          <a:spcPts val="0"/>
                        </a:spcBef>
                        <a:spcAft>
                          <a:spcPts val="0"/>
                        </a:spcAft>
                        <a:buClr>
                          <a:srgbClr val="7030A0"/>
                        </a:buClr>
                        <a:buSzPts val="900"/>
                        <a:buFont typeface="Calibri"/>
                        <a:buNone/>
                      </a:pPr>
                      <a:r>
                        <a:rPr lang="en-GB" sz="1000" b="1" u="none" strike="noStrike" cap="none" dirty="0">
                          <a:solidFill>
                            <a:srgbClr val="00B050"/>
                          </a:solidFill>
                          <a:latin typeface="Calibri"/>
                          <a:ea typeface="Calibri"/>
                          <a:cs typeface="Calibri"/>
                          <a:sym typeface="Calibri"/>
                        </a:rPr>
                        <a:t>   </a:t>
                      </a:r>
                      <a:endParaRPr sz="1400" u="none" strike="noStrike" cap="none" dirty="0">
                        <a:solidFill>
                          <a:srgbClr val="FF0000"/>
                        </a:solidFill>
                      </a:endParaRPr>
                    </a:p>
                    <a:p>
                      <a:pPr marL="0" marR="0" lvl="0" indent="0" algn="ctr" rtl="0">
                        <a:lnSpc>
                          <a:spcPct val="107000"/>
                        </a:lnSpc>
                        <a:spcBef>
                          <a:spcPts val="0"/>
                        </a:spcBef>
                        <a:spcAft>
                          <a:spcPts val="0"/>
                        </a:spcAft>
                        <a:buClr>
                          <a:schemeClr val="dk1"/>
                        </a:buClr>
                        <a:buSzPts val="1000"/>
                        <a:buFont typeface="Calibri"/>
                        <a:buNone/>
                      </a:pPr>
                      <a:endParaRPr sz="1400" u="none" strike="noStrike" cap="none" dirty="0"/>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ctr" rtl="0">
                        <a:lnSpc>
                          <a:spcPct val="107000"/>
                        </a:lnSpc>
                        <a:spcBef>
                          <a:spcPts val="0"/>
                        </a:spcBef>
                        <a:spcAft>
                          <a:spcPts val="0"/>
                        </a:spcAft>
                        <a:buClr>
                          <a:schemeClr val="dk1"/>
                        </a:buClr>
                        <a:buSzPts val="1000"/>
                        <a:buFont typeface="Calibri"/>
                        <a:buNone/>
                      </a:pPr>
                      <a:r>
                        <a:rPr lang="en-GB" sz="10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4"/>
                  </a:ext>
                </a:extLst>
              </a:tr>
              <a:tr h="506825">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Y5 &amp; Y6</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rgbClr val="7030A0"/>
                        </a:buClr>
                        <a:buSzPts val="1000"/>
                        <a:buFont typeface="Calibri"/>
                        <a:buNone/>
                      </a:pPr>
                      <a:endParaRPr sz="1000" b="1" u="none" strike="noStrike" cap="none">
                        <a:solidFill>
                          <a:srgbClr val="00B0F0"/>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900"/>
                        <a:buFont typeface="Calibri"/>
                        <a:buNone/>
                      </a:pPr>
                      <a:endParaRPr sz="1000" u="none" strike="noStrike" cap="none">
                        <a:solidFill>
                          <a:srgbClr val="FF0000"/>
                        </a:solidFill>
                        <a:latin typeface="Calibri"/>
                        <a:ea typeface="Calibri"/>
                        <a:cs typeface="Calibri"/>
                        <a:sym typeface="Calibri"/>
                      </a:endParaRPr>
                    </a:p>
                  </a:txBody>
                  <a:tcPr marL="54475" marR="54475" marT="0" marB="0">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ctr" rtl="0">
                        <a:lnSpc>
                          <a:spcPct val="107000"/>
                        </a:lnSpc>
                        <a:spcBef>
                          <a:spcPts val="0"/>
                        </a:spcBef>
                        <a:spcAft>
                          <a:spcPts val="0"/>
                        </a:spcAft>
                        <a:buClr>
                          <a:schemeClr val="dk1"/>
                        </a:buClr>
                        <a:buSzPts val="1000"/>
                        <a:buFont typeface="Calibri"/>
                        <a:buNone/>
                      </a:pPr>
                      <a:endParaRPr sz="1000" b="1" u="none" strike="noStrike" cap="none">
                        <a:solidFill>
                          <a:srgbClr val="00B0F0"/>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900"/>
                        <a:buFont typeface="Calibri"/>
                        <a:buNone/>
                      </a:pPr>
                      <a:endParaRPr sz="1000" b="1" u="none" strike="noStrike" cap="none">
                        <a:solidFill>
                          <a:srgbClr val="FF0000"/>
                        </a:solidFill>
                        <a:latin typeface="Calibri"/>
                        <a:ea typeface="Calibri"/>
                        <a:cs typeface="Calibri"/>
                        <a:sym typeface="Calibri"/>
                      </a:endParaRPr>
                    </a:p>
                    <a:p>
                      <a:pPr marL="0" marR="0" lvl="0" indent="0" algn="ctr" rtl="0">
                        <a:lnSpc>
                          <a:spcPct val="107000"/>
                        </a:lnSpc>
                        <a:spcBef>
                          <a:spcPts val="0"/>
                        </a:spcBef>
                        <a:spcAft>
                          <a:spcPts val="0"/>
                        </a:spcAft>
                        <a:buClr>
                          <a:srgbClr val="000000"/>
                        </a:buClr>
                        <a:buSzPts val="900"/>
                        <a:buFont typeface="Calibri"/>
                        <a:buNone/>
                      </a:pPr>
                      <a:endParaRPr sz="900" b="1" u="none" strike="noStrike" cap="none">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rgbClr val="000000"/>
                        </a:buClr>
                        <a:buSzPts val="900"/>
                        <a:buFont typeface="Calibri"/>
                        <a:buNone/>
                      </a:pPr>
                      <a:r>
                        <a:rPr lang="en-GB" sz="1000" b="1" u="none" strike="noStrike" cap="none">
                          <a:solidFill>
                            <a:srgbClr val="FF0000"/>
                          </a:solidFill>
                          <a:latin typeface="Calibri"/>
                          <a:ea typeface="Calibri"/>
                          <a:cs typeface="Calibri"/>
                          <a:sym typeface="Calibri"/>
                        </a:rPr>
                        <a:t> </a:t>
                      </a:r>
                      <a:endParaRPr sz="1000" u="none" strike="noStrike" cap="none">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7030A0"/>
                        </a:buClr>
                        <a:buSzPts val="900"/>
                        <a:buFont typeface="Calibri"/>
                        <a:buNone/>
                      </a:pPr>
                      <a:r>
                        <a:rPr lang="en-GB" sz="1000" b="1" u="none" strike="noStrike" cap="none">
                          <a:solidFill>
                            <a:srgbClr val="00B050"/>
                          </a:solidFill>
                          <a:latin typeface="Calibri"/>
                          <a:ea typeface="Calibri"/>
                          <a:cs typeface="Calibri"/>
                          <a:sym typeface="Calibri"/>
                        </a:rPr>
                        <a:t>            </a:t>
                      </a:r>
                      <a:endParaRPr sz="1000" b="1" u="none" strike="noStrike" cap="none">
                        <a:solidFill>
                          <a:srgbClr val="00B050"/>
                        </a:solidFill>
                        <a:latin typeface="Calibri"/>
                        <a:ea typeface="Calibri"/>
                        <a:cs typeface="Calibri"/>
                        <a:sym typeface="Calibri"/>
                      </a:endParaRPr>
                    </a:p>
                    <a:p>
                      <a:pPr marL="0" marR="0" lvl="0" indent="0" algn="l" rtl="0">
                        <a:lnSpc>
                          <a:spcPct val="107000"/>
                        </a:lnSpc>
                        <a:spcBef>
                          <a:spcPts val="0"/>
                        </a:spcBef>
                        <a:spcAft>
                          <a:spcPts val="0"/>
                        </a:spcAft>
                        <a:buClr>
                          <a:srgbClr val="7030A0"/>
                        </a:buClr>
                        <a:buSzPts val="900"/>
                        <a:buFont typeface="Calibri"/>
                        <a:buNone/>
                      </a:pPr>
                      <a:r>
                        <a:rPr lang="en-GB" sz="1000" b="1" u="none" strike="noStrike" cap="none">
                          <a:solidFill>
                            <a:srgbClr val="00B0F0"/>
                          </a:solidFill>
                          <a:latin typeface="Calibri"/>
                          <a:ea typeface="Calibri"/>
                          <a:cs typeface="Calibri"/>
                          <a:sym typeface="Calibri"/>
                        </a:rPr>
                        <a:t>            </a:t>
                      </a:r>
                      <a:endParaRPr sz="1000" b="1" u="none" strike="noStrike" cap="none">
                        <a:solidFill>
                          <a:srgbClr val="00B050"/>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900"/>
                        <a:buFont typeface="Calibri"/>
                        <a:buNone/>
                      </a:pPr>
                      <a:endParaRPr sz="1000" b="1" u="none" strike="noStrike" cap="none">
                        <a:solidFill>
                          <a:srgbClr val="00B050"/>
                        </a:solidFill>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l" rtl="0">
                        <a:lnSpc>
                          <a:spcPct val="107000"/>
                        </a:lnSpc>
                        <a:spcBef>
                          <a:spcPts val="0"/>
                        </a:spcBef>
                        <a:spcAft>
                          <a:spcPts val="0"/>
                        </a:spcAft>
                        <a:buClr>
                          <a:srgbClr val="7030A0"/>
                        </a:buClr>
                        <a:buSzPts val="900"/>
                        <a:buFont typeface="Calibri"/>
                        <a:buNone/>
                      </a:pPr>
                      <a:r>
                        <a:rPr lang="en-GB" sz="900" b="1" u="none" strike="noStrike" cap="none" dirty="0">
                          <a:solidFill>
                            <a:srgbClr val="7030A0"/>
                          </a:solidFill>
                          <a:latin typeface="Calibri"/>
                          <a:ea typeface="Calibri"/>
                          <a:cs typeface="Calibri"/>
                          <a:sym typeface="Calibri"/>
                        </a:rPr>
                        <a:t> </a:t>
                      </a:r>
                      <a:r>
                        <a:rPr lang="en-GB" sz="1000" b="1" u="none" strike="noStrike" cap="none" dirty="0">
                          <a:solidFill>
                            <a:srgbClr val="00B050"/>
                          </a:solidFill>
                          <a:latin typeface="Calibri"/>
                          <a:ea typeface="Calibri"/>
                          <a:cs typeface="Calibri"/>
                          <a:sym typeface="Calibri"/>
                        </a:rPr>
                        <a:t> </a:t>
                      </a:r>
                      <a:endParaRPr sz="1000" b="1" u="none" strike="noStrike" cap="none" dirty="0">
                        <a:solidFill>
                          <a:srgbClr val="00B050"/>
                        </a:solidFill>
                        <a:latin typeface="Calibri"/>
                        <a:ea typeface="Calibri"/>
                        <a:cs typeface="Calibri"/>
                        <a:sym typeface="Calibri"/>
                      </a:endParaRPr>
                    </a:p>
                    <a:p>
                      <a:pPr marL="0" marR="0" lvl="0" indent="0" algn="l" rtl="0">
                        <a:lnSpc>
                          <a:spcPct val="107000"/>
                        </a:lnSpc>
                        <a:spcBef>
                          <a:spcPts val="0"/>
                        </a:spcBef>
                        <a:spcAft>
                          <a:spcPts val="0"/>
                        </a:spcAft>
                        <a:buClr>
                          <a:srgbClr val="7030A0"/>
                        </a:buClr>
                        <a:buSzPts val="900"/>
                        <a:buFont typeface="Calibri"/>
                        <a:buNone/>
                      </a:pPr>
                      <a:r>
                        <a:rPr lang="en-GB" sz="1000" b="1" u="none" strike="noStrike" cap="none" dirty="0">
                          <a:solidFill>
                            <a:srgbClr val="00B0F0"/>
                          </a:solidFill>
                          <a:latin typeface="Calibri"/>
                          <a:ea typeface="Calibri"/>
                          <a:cs typeface="Calibri"/>
                          <a:sym typeface="Calibri"/>
                        </a:rPr>
                        <a:t>               </a:t>
                      </a:r>
                      <a:endParaRPr sz="900" u="none" strike="noStrike" cap="none" dirty="0">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5"/>
                  </a:ext>
                </a:extLst>
              </a:tr>
              <a:tr h="984975">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Clubs</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solidFill>
                            <a:schemeClr val="dk1"/>
                          </a:solidFill>
                          <a:latin typeface="Calibri"/>
                          <a:ea typeface="Calibri"/>
                          <a:cs typeface="Calibri"/>
                          <a:sym typeface="Calibri"/>
                        </a:rPr>
                        <a:t>    Football Club </a:t>
                      </a:r>
                      <a:endParaRPr sz="900" b="1" u="none" strike="noStrike" cap="none">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900"/>
                        <a:buFont typeface="Calibri"/>
                        <a:buNone/>
                      </a:pPr>
                      <a:r>
                        <a:rPr lang="en-GB" sz="900" b="1" u="none" strike="noStrike" cap="none">
                          <a:solidFill>
                            <a:schemeClr val="dk1"/>
                          </a:solidFill>
                          <a:latin typeface="Calibri"/>
                          <a:ea typeface="Calibri"/>
                          <a:cs typeface="Calibri"/>
                          <a:sym typeface="Calibri"/>
                        </a:rPr>
                        <a:t>Y1-6</a:t>
                      </a:r>
                      <a:endParaRPr sz="900" b="1" u="none" strike="noStrike" cap="none">
                        <a:solidFill>
                          <a:schemeClr val="dk1"/>
                        </a:solidFill>
                        <a:latin typeface="Calibri"/>
                        <a:ea typeface="Calibri"/>
                        <a:cs typeface="Calibri"/>
                        <a:sym typeface="Calibri"/>
                      </a:endParaRPr>
                    </a:p>
                    <a:p>
                      <a:pPr marL="0" marR="0" lvl="0" indent="0" algn="ctr" rtl="0">
                        <a:lnSpc>
                          <a:spcPct val="107000"/>
                        </a:lnSpc>
                        <a:spcBef>
                          <a:spcPts val="0"/>
                        </a:spcBef>
                        <a:spcAft>
                          <a:spcPts val="0"/>
                        </a:spcAft>
                        <a:buClr>
                          <a:schemeClr val="dk1"/>
                        </a:buClr>
                        <a:buSzPts val="900"/>
                        <a:buFont typeface="Calibri"/>
                        <a:buNone/>
                      </a:pPr>
                      <a:r>
                        <a:rPr lang="en-GB" sz="900" b="1" u="none" strike="noStrike" cap="none">
                          <a:solidFill>
                            <a:schemeClr val="dk1"/>
                          </a:solidFill>
                          <a:latin typeface="Calibri"/>
                          <a:ea typeface="Calibri"/>
                          <a:cs typeface="Calibri"/>
                          <a:sym typeface="Calibri"/>
                        </a:rPr>
                        <a:t> </a:t>
                      </a:r>
                      <a:endParaRPr sz="900" u="none" strike="noStrike" cap="none">
                        <a:solidFill>
                          <a:schemeClr val="dk1"/>
                        </a:solidFill>
                        <a:latin typeface="Calibri"/>
                        <a:ea typeface="Calibri"/>
                        <a:cs typeface="Calibri"/>
                        <a:sym typeface="Calibri"/>
                      </a:endParaRPr>
                    </a:p>
                  </a:txBody>
                  <a:tcPr marL="54475" marR="54475" marT="0" marB="0" anchor="ctr">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ctr" rtl="0">
                        <a:lnSpc>
                          <a:spcPct val="100000"/>
                        </a:lnSpc>
                        <a:spcBef>
                          <a:spcPts val="0"/>
                        </a:spcBef>
                        <a:spcAft>
                          <a:spcPts val="0"/>
                        </a:spcAft>
                        <a:buClr>
                          <a:srgbClr val="000000"/>
                        </a:buClr>
                        <a:buSzPts val="900"/>
                        <a:buFont typeface="Calibri"/>
                        <a:buNone/>
                      </a:pPr>
                      <a:r>
                        <a:rPr lang="en-GB" sz="900" b="1" u="none" strike="noStrike" cap="none">
                          <a:latin typeface="Calibri"/>
                          <a:ea typeface="Calibri"/>
                          <a:cs typeface="Calibri"/>
                          <a:sym typeface="Calibri"/>
                        </a:rPr>
                        <a:t> </a:t>
                      </a:r>
                      <a:endParaRPr sz="900" b="1" u="none" strike="noStrike" cap="none">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900"/>
                        <a:buFont typeface="Calibri"/>
                        <a:buNone/>
                      </a:pPr>
                      <a:r>
                        <a:rPr lang="en-GB" sz="900" b="1" u="none" strike="noStrike" cap="none">
                          <a:latin typeface="Calibri"/>
                          <a:ea typeface="Calibri"/>
                          <a:cs typeface="Calibri"/>
                          <a:sym typeface="Calibri"/>
                        </a:rPr>
                        <a:t>Dance Club     </a:t>
                      </a:r>
                      <a:endParaRPr sz="1400" u="none" strike="noStrike" cap="none"/>
                    </a:p>
                    <a:p>
                      <a:pPr marL="0" marR="0" lvl="0" indent="0" algn="ctr" rtl="0">
                        <a:lnSpc>
                          <a:spcPct val="100000"/>
                        </a:lnSpc>
                        <a:spcBef>
                          <a:spcPts val="0"/>
                        </a:spcBef>
                        <a:spcAft>
                          <a:spcPts val="0"/>
                        </a:spcAft>
                        <a:buClr>
                          <a:schemeClr val="dk1"/>
                        </a:buClr>
                        <a:buSzPts val="900"/>
                        <a:buFont typeface="Calibri"/>
                        <a:buNone/>
                      </a:pP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r>
                        <a:rPr lang="en-GB" sz="900" b="1" u="none" strike="noStrike" cap="none">
                          <a:solidFill>
                            <a:schemeClr val="dk1"/>
                          </a:solidFill>
                          <a:latin typeface="Calibri"/>
                          <a:ea typeface="Calibri"/>
                          <a:cs typeface="Calibri"/>
                          <a:sym typeface="Calibri"/>
                        </a:rPr>
                        <a:t>KS2 Hockey Club</a:t>
                      </a:r>
                      <a:endParaRPr sz="900" b="1"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900"/>
                        <a:buFont typeface="Calibri"/>
                        <a:buNone/>
                      </a:pPr>
                      <a:r>
                        <a:rPr lang="en-GB" sz="900" b="1" u="none" strike="noStrike" cap="none">
                          <a:solidFill>
                            <a:schemeClr val="dk1"/>
                          </a:solidFill>
                          <a:latin typeface="Calibri"/>
                          <a:ea typeface="Calibri"/>
                          <a:cs typeface="Calibri"/>
                          <a:sym typeface="Calibri"/>
                        </a:rPr>
                        <a:t>Yrs 3-6</a:t>
                      </a:r>
                      <a:endParaRPr sz="900" b="1"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900"/>
                        <a:buFont typeface="Calibri"/>
                        <a:buNone/>
                      </a:pPr>
                      <a:endParaRPr sz="900" b="1"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900"/>
                        <a:buFont typeface="Calibri"/>
                        <a:buNone/>
                      </a:pP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ctr" rtl="0">
                        <a:lnSpc>
                          <a:spcPct val="107000"/>
                        </a:lnSpc>
                        <a:spcBef>
                          <a:spcPts val="0"/>
                        </a:spcBef>
                        <a:spcAft>
                          <a:spcPts val="0"/>
                        </a:spcAft>
                        <a:buClr>
                          <a:srgbClr val="FF0000"/>
                        </a:buClr>
                        <a:buSzPts val="900"/>
                        <a:buFont typeface="Calibri"/>
                        <a:buNone/>
                      </a:pPr>
                      <a:r>
                        <a:rPr lang="en-GB" sz="900" b="1" u="none" strike="noStrike" cap="none" dirty="0">
                          <a:solidFill>
                            <a:srgbClr val="FF0000"/>
                          </a:solidFill>
                          <a:latin typeface="Calibri"/>
                          <a:ea typeface="Calibri"/>
                          <a:cs typeface="Calibri"/>
                          <a:sym typeface="Calibri"/>
                        </a:rPr>
                        <a:t> </a:t>
                      </a:r>
                      <a:endParaRPr sz="900" u="none" strike="noStrike" cap="none" dirty="0">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6"/>
                  </a:ext>
                </a:extLst>
              </a:tr>
              <a:tr h="478675">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Before/After School &amp; Team Events</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900"/>
                        <a:buFont typeface="Calibri"/>
                        <a:buNone/>
                      </a:pPr>
                      <a:r>
                        <a:rPr lang="en-GB" sz="900" b="1" u="none" strike="noStrike" cap="none">
                          <a:solidFill>
                            <a:srgbClr val="0000FF"/>
                          </a:solidFill>
                          <a:latin typeface="Calibri"/>
                          <a:ea typeface="Calibri"/>
                          <a:cs typeface="Calibri"/>
                          <a:sym typeface="Calibri"/>
                        </a:rPr>
                        <a:t> </a:t>
                      </a:r>
                      <a:endParaRPr sz="900" u="none" strike="noStrike" cap="none">
                        <a:solidFill>
                          <a:srgbClr val="0000FF"/>
                        </a:solidFill>
                        <a:latin typeface="Calibri"/>
                        <a:ea typeface="Calibri"/>
                        <a:cs typeface="Calibri"/>
                        <a:sym typeface="Calibri"/>
                      </a:endParaRPr>
                    </a:p>
                  </a:txBody>
                  <a:tcPr marL="54475" marR="54475" marT="0" marB="0" anchor="ctr">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lt1"/>
                    </a:solidFill>
                  </a:tcPr>
                </a:tc>
                <a:tc>
                  <a:txBody>
                    <a:bodyPr/>
                    <a:lstStyle/>
                    <a:p>
                      <a:pPr marL="0" marR="0" lvl="0" indent="0" algn="l"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solidFill>
                          <a:srgbClr val="FF0000"/>
                        </a:solidFill>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tc>
                  <a:txBody>
                    <a:bodyPr/>
                    <a:lstStyle/>
                    <a:p>
                      <a:pPr marL="0" marR="0" lvl="0" indent="0" algn="l" rtl="0">
                        <a:lnSpc>
                          <a:spcPct val="107000"/>
                        </a:lnSpc>
                        <a:spcBef>
                          <a:spcPts val="0"/>
                        </a:spcBef>
                        <a:spcAft>
                          <a:spcPts val="0"/>
                        </a:spcAft>
                        <a:buClr>
                          <a:schemeClr val="dk1"/>
                        </a:buClr>
                        <a:buSzPts val="900"/>
                        <a:buFont typeface="Calibri"/>
                        <a:buNone/>
                      </a:pPr>
                      <a:r>
                        <a:rPr lang="en-GB" sz="900" b="1" u="none" strike="noStrike" cap="none" dirty="0">
                          <a:latin typeface="Calibri"/>
                          <a:ea typeface="Calibri"/>
                          <a:cs typeface="Calibri"/>
                          <a:sym typeface="Calibri"/>
                        </a:rPr>
                        <a:t> </a:t>
                      </a:r>
                      <a:endParaRPr sz="900" u="none" strike="noStrike" cap="none" dirty="0">
                        <a:latin typeface="Calibri"/>
                        <a:ea typeface="Calibri"/>
                        <a:cs typeface="Calibri"/>
                        <a:sym typeface="Calibri"/>
                      </a:endParaRPr>
                    </a:p>
                  </a:txBody>
                  <a:tcPr marL="54475" marR="54475" marT="0" marB="0">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chemeClr val="bg1">
                        <a:lumMod val="75000"/>
                      </a:schemeClr>
                    </a:solidFill>
                  </a:tcPr>
                </a:tc>
                <a:extLst>
                  <a:ext uri="{0D108BD9-81ED-4DB2-BD59-A6C34878D82A}">
                    <a16:rowId xmlns:a16="http://schemas.microsoft.com/office/drawing/2014/main" val="10007"/>
                  </a:ext>
                </a:extLst>
              </a:tr>
              <a:tr h="306775">
                <a:tc gridSpan="6">
                  <a:txBody>
                    <a:bodyPr/>
                    <a:lstStyle/>
                    <a:p>
                      <a:pPr marL="0" marR="0" lvl="0" indent="0" algn="l"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Additional Information: </a:t>
                      </a:r>
                      <a:r>
                        <a:rPr lang="en-GB" sz="900" b="1" u="none" strike="noStrike" cap="none">
                          <a:solidFill>
                            <a:srgbClr val="242424"/>
                          </a:solidFill>
                          <a:highlight>
                            <a:srgbClr val="FFFFFF"/>
                          </a:highlight>
                          <a:latin typeface="Calibri"/>
                          <a:ea typeface="Calibri"/>
                          <a:cs typeface="Calibri"/>
                          <a:sym typeface="Calibri"/>
                        </a:rPr>
                        <a:t> </a:t>
                      </a:r>
                      <a:r>
                        <a:rPr lang="en-GB" sz="900" b="1" u="none" strike="noStrike" cap="none">
                          <a:latin typeface="Calibri"/>
                          <a:ea typeface="Calibri"/>
                          <a:cs typeface="Calibri"/>
                          <a:sym typeface="Calibri"/>
                        </a:rPr>
                        <a:t> </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2725625">
                <a:tc>
                  <a:txBody>
                    <a:bodyPr/>
                    <a:lstStyle/>
                    <a:p>
                      <a:pPr marL="0" marR="0" lvl="0" indent="0" algn="ctr" rtl="0">
                        <a:lnSpc>
                          <a:spcPct val="107000"/>
                        </a:lnSpc>
                        <a:spcBef>
                          <a:spcPts val="0"/>
                        </a:spcBef>
                        <a:spcAft>
                          <a:spcPts val="0"/>
                        </a:spcAft>
                        <a:buClr>
                          <a:schemeClr val="dk1"/>
                        </a:buClr>
                        <a:buSzPts val="900"/>
                        <a:buFont typeface="Calibri"/>
                        <a:buNone/>
                      </a:pPr>
                      <a:r>
                        <a:rPr lang="en-GB" sz="900" b="1" u="none" strike="noStrike" cap="none">
                          <a:latin typeface="Calibri"/>
                          <a:ea typeface="Calibri"/>
                          <a:cs typeface="Calibri"/>
                          <a:sym typeface="Calibri"/>
                        </a:rPr>
                        <a:t>Coming Up….</a:t>
                      </a:r>
                      <a:endParaRPr sz="900" u="none" strike="noStrike" cap="none">
                        <a:latin typeface="Calibri"/>
                        <a:ea typeface="Calibri"/>
                        <a:cs typeface="Calibri"/>
                        <a:sym typeface="Calibri"/>
                      </a:endParaRPr>
                    </a:p>
                  </a:txBody>
                  <a:tcPr marL="54475" marR="54475" marT="0" marB="0" anchor="ctr">
                    <a:lnL w="12700" cap="flat" cmpd="sng">
                      <a:solidFill>
                        <a:srgbClr val="984806"/>
                      </a:solidFill>
                      <a:prstDash val="solid"/>
                      <a:round/>
                      <a:headEnd type="none" w="sm" len="sm"/>
                      <a:tailEnd type="none" w="sm" len="sm"/>
                    </a:lnL>
                    <a:lnR w="1905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tcPr>
                </a:tc>
                <a:tc gridSpan="5">
                  <a:txBody>
                    <a:bodyPr/>
                    <a:lstStyle/>
                    <a:p>
                      <a:pPr marL="0" marR="0" lvl="0" indent="0" algn="l" rtl="0">
                        <a:lnSpc>
                          <a:spcPct val="100000"/>
                        </a:lnSpc>
                        <a:spcBef>
                          <a:spcPts val="400"/>
                        </a:spcBef>
                        <a:spcAft>
                          <a:spcPts val="0"/>
                        </a:spcAft>
                        <a:buClr>
                          <a:srgbClr val="FF0000"/>
                        </a:buClr>
                        <a:buSzPts val="1000"/>
                        <a:buFont typeface="Calibri"/>
                        <a:buNone/>
                      </a:pP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Wednesday 21st October - Parent-Teacher Meetings</a:t>
                      </a: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Wednesday 21st October – End of Term.  3:15pm Finish.</a:t>
                      </a:r>
                    </a:p>
                    <a:p>
                      <a:pPr marL="0" marR="0" lvl="0" indent="0" algn="l" rtl="0">
                        <a:lnSpc>
                          <a:spcPct val="100000"/>
                        </a:lnSpc>
                        <a:spcBef>
                          <a:spcPts val="400"/>
                        </a:spcBef>
                        <a:spcAft>
                          <a:spcPts val="0"/>
                        </a:spcAft>
                        <a:buClr>
                          <a:srgbClr val="FF0000"/>
                        </a:buClr>
                        <a:buSzPts val="1000"/>
                        <a:buFont typeface="Calibri"/>
                        <a:buNone/>
                      </a:pP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                                    </a:t>
                      </a:r>
                      <a:r>
                        <a:rPr lang="en-GB" sz="1000" b="1" u="none" strike="noStrike" cap="none" dirty="0">
                          <a:solidFill>
                            <a:srgbClr val="FF0000"/>
                          </a:solidFill>
                          <a:latin typeface="Calibri"/>
                          <a:ea typeface="Calibri"/>
                          <a:cs typeface="Calibri"/>
                          <a:sym typeface="Calibri"/>
                        </a:rPr>
                        <a:t>Half Term - Thursday 22nd -  Sunday 30th October</a:t>
                      </a:r>
                      <a:endParaRPr sz="1000" b="1" u="none" strike="noStrike" cap="none" dirty="0">
                        <a:solidFill>
                          <a:srgbClr val="FF0000"/>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Wednesday 11th November - Remembrance Service 10:50am</a:t>
                      </a: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Friday 20th November - Sharing Assembly - 2:30pm</a:t>
                      </a: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Thursday 3rd and Friday 4th - Beech and Sycamore Class Nativity.</a:t>
                      </a: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Thursday 10th December - Whole School Trip to the pantomime.</a:t>
                      </a: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Friday 11th December - After School Disco </a:t>
                      </a: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Thursday 17th December - Christingle Service - St Peters Church at 1:15pm</a:t>
                      </a:r>
                      <a:endParaRPr sz="1000" u="none" strike="noStrike" cap="none" dirty="0">
                        <a:solidFill>
                          <a:schemeClr val="dk1"/>
                        </a:solidFill>
                        <a:latin typeface="Calibri"/>
                        <a:ea typeface="Calibri"/>
                        <a:cs typeface="Calibri"/>
                        <a:sym typeface="Calibri"/>
                      </a:endParaRPr>
                    </a:p>
                    <a:p>
                      <a:pPr marL="0" marR="0" lvl="0" indent="0" algn="l" rtl="0">
                        <a:lnSpc>
                          <a:spcPct val="100000"/>
                        </a:lnSpc>
                        <a:spcBef>
                          <a:spcPts val="400"/>
                        </a:spcBef>
                        <a:spcAft>
                          <a:spcPts val="0"/>
                        </a:spcAft>
                        <a:buClr>
                          <a:srgbClr val="FF0000"/>
                        </a:buClr>
                        <a:buSzPts val="1000"/>
                        <a:buFont typeface="Calibri"/>
                        <a:buNone/>
                      </a:pPr>
                      <a:r>
                        <a:rPr lang="en-GB" sz="1000" u="none" strike="noStrike" cap="none" dirty="0">
                          <a:solidFill>
                            <a:schemeClr val="dk1"/>
                          </a:solidFill>
                          <a:latin typeface="Calibri"/>
                          <a:ea typeface="Calibri"/>
                          <a:cs typeface="Calibri"/>
                          <a:sym typeface="Calibri"/>
                        </a:rPr>
                        <a:t>Thursday 17th December - End of Term 2:00pm</a:t>
                      </a:r>
                      <a:endParaRPr sz="900" b="1" u="none" strike="noStrike" cap="none" dirty="0">
                        <a:solidFill>
                          <a:srgbClr val="FF0000"/>
                        </a:solidFill>
                        <a:latin typeface="Calibri"/>
                        <a:ea typeface="Calibri"/>
                        <a:cs typeface="Calibri"/>
                        <a:sym typeface="Calibri"/>
                      </a:endParaRPr>
                    </a:p>
                    <a:p>
                      <a:pPr marL="0" marR="0" lvl="0" indent="0" algn="l" rtl="0">
                        <a:lnSpc>
                          <a:spcPct val="100000"/>
                        </a:lnSpc>
                        <a:spcBef>
                          <a:spcPts val="800"/>
                        </a:spcBef>
                        <a:spcAft>
                          <a:spcPts val="0"/>
                        </a:spcAft>
                        <a:buClr>
                          <a:srgbClr val="FF0000"/>
                        </a:buClr>
                        <a:buSzPts val="1000"/>
                        <a:buFont typeface="Calibri"/>
                        <a:buNone/>
                      </a:pPr>
                      <a:r>
                        <a:rPr lang="en-GB" sz="900" b="1" u="none" strike="noStrike" cap="none" dirty="0">
                          <a:solidFill>
                            <a:srgbClr val="FF0000"/>
                          </a:solidFill>
                          <a:latin typeface="Calibri"/>
                          <a:ea typeface="Calibri"/>
                          <a:cs typeface="Calibri"/>
                          <a:sym typeface="Calibri"/>
                        </a:rPr>
                        <a:t>                                      </a:t>
                      </a:r>
                      <a:endParaRPr sz="1200" u="none" strike="noStrike" cap="none" dirty="0">
                        <a:latin typeface="Calibri"/>
                        <a:ea typeface="Calibri"/>
                        <a:cs typeface="Calibri"/>
                        <a:sym typeface="Calibri"/>
                      </a:endParaRPr>
                    </a:p>
                  </a:txBody>
                  <a:tcPr marL="54475" marR="54475" marT="0" marB="0">
                    <a:lnL w="19050" cap="flat" cmpd="sng">
                      <a:solidFill>
                        <a:srgbClr val="984806"/>
                      </a:solidFill>
                      <a:prstDash val="solid"/>
                      <a:round/>
                      <a:headEnd type="none" w="sm" len="sm"/>
                      <a:tailEnd type="none" w="sm" len="sm"/>
                    </a:lnL>
                    <a:lnR w="12700" cap="flat" cmpd="sng">
                      <a:solidFill>
                        <a:srgbClr val="984806"/>
                      </a:solidFill>
                      <a:prstDash val="solid"/>
                      <a:round/>
                      <a:headEnd type="none" w="sm" len="sm"/>
                      <a:tailEnd type="none" w="sm" len="sm"/>
                    </a:lnR>
                    <a:lnT w="12700" cap="flat" cmpd="sng">
                      <a:solidFill>
                        <a:srgbClr val="984806"/>
                      </a:solidFill>
                      <a:prstDash val="solid"/>
                      <a:round/>
                      <a:headEnd type="none" w="sm" len="sm"/>
                      <a:tailEnd type="none" w="sm" len="sm"/>
                    </a:lnT>
                    <a:lnB w="12700" cap="flat" cmpd="sng">
                      <a:solidFill>
                        <a:srgbClr val="984806"/>
                      </a:solidFill>
                      <a:prstDash val="solid"/>
                      <a:round/>
                      <a:headEnd type="none" w="sm" len="sm"/>
                      <a:tailEnd type="none" w="sm" len="sm"/>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9"/>
                  </a:ext>
                </a:extLst>
              </a:tr>
            </a:tbl>
          </a:graphicData>
        </a:graphic>
      </p:graphicFrame>
      <p:sp>
        <p:nvSpPr>
          <p:cNvPr id="93" name="Google Shape;93;p2"/>
          <p:cNvSpPr txBox="1"/>
          <p:nvPr/>
        </p:nvSpPr>
        <p:spPr>
          <a:xfrm flipH="1">
            <a:off x="381000" y="8440731"/>
            <a:ext cx="60960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endParaRPr sz="1600" b="1" i="0" u="none" strike="noStrike" cap="none">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g3faa6795808_0_0"/>
          <p:cNvSpPr txBox="1">
            <a:spLocks noGrp="1"/>
          </p:cNvSpPr>
          <p:nvPr>
            <p:ph type="body" idx="1"/>
          </p:nvPr>
        </p:nvSpPr>
        <p:spPr>
          <a:xfrm>
            <a:off x="198425" y="247650"/>
            <a:ext cx="6461100" cy="8621700"/>
          </a:xfrm>
          <a:prstGeom prst="rect">
            <a:avLst/>
          </a:prstGeom>
          <a:noFill/>
          <a:ln>
            <a:noFill/>
          </a:ln>
        </p:spPr>
        <p:txBody>
          <a:bodyPr spcFirstLastPara="1" wrap="square" lIns="91425" tIns="45700" rIns="91425" bIns="45700" anchor="t" anchorCtr="0">
            <a:normAutofit/>
          </a:bodyPr>
          <a:lstStyle/>
          <a:p>
            <a:pPr marL="0" lvl="0" indent="0" algn="just" rtl="0">
              <a:lnSpc>
                <a:spcPct val="100000"/>
              </a:lnSpc>
              <a:spcBef>
                <a:spcPts val="0"/>
              </a:spcBef>
              <a:spcAft>
                <a:spcPts val="0"/>
              </a:spcAft>
              <a:buClr>
                <a:schemeClr val="dk1"/>
              </a:buClr>
              <a:buSzPts val="1189"/>
              <a:buFont typeface="Arial"/>
              <a:buNone/>
            </a:pPr>
            <a:endParaRPr sz="1800" b="1">
              <a:solidFill>
                <a:srgbClr val="FF0000"/>
              </a:solidFill>
              <a:latin typeface="Calibri"/>
              <a:ea typeface="Calibri"/>
              <a:cs typeface="Calibri"/>
              <a:sym typeface="Calibri"/>
            </a:endParaRPr>
          </a:p>
          <a:p>
            <a:pPr marL="0" lvl="0" indent="0" algn="just" rtl="0">
              <a:lnSpc>
                <a:spcPct val="100000"/>
              </a:lnSpc>
              <a:spcBef>
                <a:spcPts val="0"/>
              </a:spcBef>
              <a:spcAft>
                <a:spcPts val="0"/>
              </a:spcAft>
              <a:buClr>
                <a:schemeClr val="dk1"/>
              </a:buClr>
              <a:buSzPts val="1189"/>
              <a:buFont typeface="Arial"/>
              <a:buNone/>
            </a:pPr>
            <a:r>
              <a:rPr lang="en-GB" sz="1400" b="1">
                <a:solidFill>
                  <a:srgbClr val="FF0000"/>
                </a:solidFill>
                <a:latin typeface="Calibri"/>
                <a:ea typeface="Calibri"/>
                <a:cs typeface="Calibri"/>
                <a:sym typeface="Calibri"/>
              </a:rPr>
              <a:t>Important - Safety at Drop-Off and Collection Time</a:t>
            </a:r>
            <a:endParaRPr sz="1400" b="1">
              <a:solidFill>
                <a:srgbClr val="FF0000"/>
              </a:solidFill>
              <a:latin typeface="Calibri"/>
              <a:ea typeface="Calibri"/>
              <a:cs typeface="Calibri"/>
              <a:sym typeface="Calibri"/>
            </a:endParaRPr>
          </a:p>
          <a:p>
            <a:pPr marL="0" lvl="0" indent="0" algn="l" rtl="0">
              <a:lnSpc>
                <a:spcPct val="107916"/>
              </a:lnSpc>
              <a:spcBef>
                <a:spcPts val="0"/>
              </a:spcBef>
              <a:spcAft>
                <a:spcPts val="0"/>
              </a:spcAft>
              <a:buClr>
                <a:schemeClr val="dk1"/>
              </a:buClr>
              <a:buSzPts val="1946"/>
              <a:buFont typeface="Arial"/>
              <a:buNone/>
            </a:pPr>
            <a:r>
              <a:rPr lang="en-GB" sz="1400">
                <a:latin typeface="Calibri"/>
                <a:ea typeface="Calibri"/>
                <a:cs typeface="Calibri"/>
                <a:sym typeface="Calibri"/>
              </a:rPr>
              <a:t>To keep everyone safe please following these simple steps at drop off and collection time (and please ensure that anyone else dropping off or collecting your child is aware of this too):</a:t>
            </a:r>
            <a:endParaRPr sz="1400">
              <a:latin typeface="Calibri"/>
              <a:ea typeface="Calibri"/>
              <a:cs typeface="Calibri"/>
              <a:sym typeface="Calibri"/>
            </a:endParaRPr>
          </a:p>
          <a:p>
            <a:pPr marL="0" lvl="0" indent="0" algn="l" rtl="0">
              <a:lnSpc>
                <a:spcPct val="107916"/>
              </a:lnSpc>
              <a:spcBef>
                <a:spcPts val="800"/>
              </a:spcBef>
              <a:spcAft>
                <a:spcPts val="0"/>
              </a:spcAft>
              <a:buClr>
                <a:schemeClr val="dk1"/>
              </a:buClr>
              <a:buSzPts val="1189"/>
              <a:buFont typeface="Arial"/>
              <a:buNone/>
            </a:pPr>
            <a:r>
              <a:rPr lang="en-GB" sz="1400" b="1">
                <a:latin typeface="Calibri"/>
                <a:ea typeface="Calibri"/>
                <a:cs typeface="Calibri"/>
                <a:sym typeface="Calibri"/>
              </a:rPr>
              <a:t>Parking</a:t>
            </a:r>
            <a:r>
              <a:rPr lang="en-GB" sz="1400">
                <a:latin typeface="Calibri"/>
                <a:ea typeface="Calibri"/>
                <a:cs typeface="Calibri"/>
                <a:sym typeface="Calibri"/>
              </a:rPr>
              <a:t> - please </a:t>
            </a:r>
            <a:r>
              <a:rPr lang="en-GB" sz="1400" b="1">
                <a:latin typeface="Calibri"/>
                <a:ea typeface="Calibri"/>
                <a:cs typeface="Calibri"/>
                <a:sym typeface="Calibri"/>
              </a:rPr>
              <a:t>do not</a:t>
            </a:r>
            <a:r>
              <a:rPr lang="en-GB" sz="1400">
                <a:latin typeface="Calibri"/>
                <a:ea typeface="Calibri"/>
                <a:cs typeface="Calibri"/>
                <a:sym typeface="Calibri"/>
              </a:rPr>
              <a:t> park on the double yellow lines, the yellow zigzag lines, on the bend or outside Elstree School entrance.  When parking please take care not to mount the pavement, especially when pedestrians are walking along the path.   </a:t>
            </a:r>
            <a:endParaRPr sz="1400">
              <a:latin typeface="Calibri"/>
              <a:ea typeface="Calibri"/>
              <a:cs typeface="Calibri"/>
              <a:sym typeface="Calibri"/>
            </a:endParaRPr>
          </a:p>
          <a:p>
            <a:pPr marL="0" lvl="0" indent="0" algn="l" rtl="0">
              <a:lnSpc>
                <a:spcPct val="107916"/>
              </a:lnSpc>
              <a:spcBef>
                <a:spcPts val="800"/>
              </a:spcBef>
              <a:spcAft>
                <a:spcPts val="0"/>
              </a:spcAft>
              <a:buClr>
                <a:schemeClr val="dk1"/>
              </a:buClr>
              <a:buSzPts val="1189"/>
              <a:buFont typeface="Arial"/>
              <a:buNone/>
            </a:pPr>
            <a:r>
              <a:rPr lang="en-GB" sz="1400" b="1">
                <a:latin typeface="Calibri"/>
                <a:ea typeface="Calibri"/>
                <a:cs typeface="Calibri"/>
                <a:sym typeface="Calibri"/>
              </a:rPr>
              <a:t>Turning</a:t>
            </a:r>
            <a:r>
              <a:rPr lang="en-GB" sz="1400">
                <a:latin typeface="Calibri"/>
                <a:ea typeface="Calibri"/>
                <a:cs typeface="Calibri"/>
                <a:sym typeface="Calibri"/>
              </a:rPr>
              <a:t> – please do not turn around in the school gates, entrances to the staff carparks, or further down the road at the grass triangle point as this is a private road.  If you do need to turn, please find a safe alternative place and remain courteous to other road users and residents - </a:t>
            </a:r>
            <a:r>
              <a:rPr lang="en-GB" sz="1400">
                <a:solidFill>
                  <a:srgbClr val="FF0000"/>
                </a:solidFill>
                <a:latin typeface="Calibri"/>
                <a:ea typeface="Calibri"/>
                <a:cs typeface="Calibri"/>
                <a:sym typeface="Calibri"/>
              </a:rPr>
              <a:t>do not use the private road triangle.</a:t>
            </a:r>
            <a:r>
              <a:rPr lang="en-GB" sz="1400">
                <a:latin typeface="Calibri"/>
                <a:ea typeface="Calibri"/>
                <a:cs typeface="Calibri"/>
                <a:sym typeface="Calibri"/>
              </a:rPr>
              <a:t>   </a:t>
            </a:r>
            <a:endParaRPr sz="1400">
              <a:latin typeface="Calibri"/>
              <a:ea typeface="Calibri"/>
              <a:cs typeface="Calibri"/>
              <a:sym typeface="Calibri"/>
            </a:endParaRPr>
          </a:p>
          <a:p>
            <a:pPr marL="0" lvl="0" indent="0" algn="l" rtl="0">
              <a:lnSpc>
                <a:spcPct val="107916"/>
              </a:lnSpc>
              <a:spcBef>
                <a:spcPts val="800"/>
              </a:spcBef>
              <a:spcAft>
                <a:spcPts val="0"/>
              </a:spcAft>
              <a:buSzPts val="1189"/>
              <a:buNone/>
            </a:pPr>
            <a:r>
              <a:rPr lang="en-GB" sz="1400">
                <a:latin typeface="Calibri"/>
                <a:ea typeface="Calibri"/>
                <a:cs typeface="Calibri"/>
                <a:sym typeface="Calibri"/>
              </a:rPr>
              <a:t>Your cooperation in keeping our community safe is gratefully appreciated.</a:t>
            </a:r>
            <a:endParaRPr sz="1400">
              <a:latin typeface="Calibri"/>
              <a:ea typeface="Calibri"/>
              <a:cs typeface="Calibri"/>
              <a:sym typeface="Calibri"/>
            </a:endParaRPr>
          </a:p>
          <a:p>
            <a:pPr marL="0" lvl="0" indent="0" algn="l" rtl="0">
              <a:lnSpc>
                <a:spcPct val="107916"/>
              </a:lnSpc>
              <a:spcBef>
                <a:spcPts val="800"/>
              </a:spcBef>
              <a:spcAft>
                <a:spcPts val="0"/>
              </a:spcAft>
              <a:buSzPts val="1189"/>
              <a:buNone/>
            </a:pPr>
            <a:endParaRPr sz="1400">
              <a:latin typeface="Calibri"/>
              <a:ea typeface="Calibri"/>
              <a:cs typeface="Calibri"/>
              <a:sym typeface="Calibri"/>
            </a:endParaRPr>
          </a:p>
          <a:p>
            <a:pPr marL="0" lvl="0" indent="0" algn="l" rtl="0">
              <a:lnSpc>
                <a:spcPct val="107916"/>
              </a:lnSpc>
              <a:spcBef>
                <a:spcPts val="800"/>
              </a:spcBef>
              <a:spcAft>
                <a:spcPts val="0"/>
              </a:spcAft>
              <a:buSzPts val="1189"/>
              <a:buNone/>
            </a:pPr>
            <a:endParaRPr sz="1400">
              <a:latin typeface="Calibri"/>
              <a:ea typeface="Calibri"/>
              <a:cs typeface="Calibri"/>
              <a:sym typeface="Calibri"/>
            </a:endParaRPr>
          </a:p>
          <a:p>
            <a:pPr marL="0" lvl="0" indent="0" algn="l" rtl="0">
              <a:lnSpc>
                <a:spcPct val="107916"/>
              </a:lnSpc>
              <a:spcBef>
                <a:spcPts val="800"/>
              </a:spcBef>
              <a:spcAft>
                <a:spcPts val="0"/>
              </a:spcAft>
              <a:buSzPts val="1189"/>
              <a:buNone/>
            </a:pPr>
            <a:endParaRPr sz="1400">
              <a:latin typeface="Calibri"/>
              <a:ea typeface="Calibri"/>
              <a:cs typeface="Calibri"/>
              <a:sym typeface="Calibri"/>
            </a:endParaRPr>
          </a:p>
          <a:p>
            <a:pPr marL="0" lvl="0" indent="0" algn="l" rtl="0">
              <a:lnSpc>
                <a:spcPct val="115000"/>
              </a:lnSpc>
              <a:spcBef>
                <a:spcPts val="750"/>
              </a:spcBef>
              <a:spcAft>
                <a:spcPts val="0"/>
              </a:spcAft>
              <a:buClr>
                <a:schemeClr val="dk1"/>
              </a:buClr>
              <a:buSzPts val="1946"/>
              <a:buFont typeface="Arial"/>
              <a:buNone/>
            </a:pPr>
            <a:endParaRPr sz="1400">
              <a:latin typeface="Calibri"/>
              <a:ea typeface="Calibri"/>
              <a:cs typeface="Calibri"/>
              <a:sym typeface="Calibri"/>
            </a:endParaRPr>
          </a:p>
          <a:p>
            <a:pPr marL="0" lvl="0" indent="0" algn="l" rtl="0">
              <a:lnSpc>
                <a:spcPct val="90000"/>
              </a:lnSpc>
              <a:spcBef>
                <a:spcPts val="750"/>
              </a:spcBef>
              <a:spcAft>
                <a:spcPts val="0"/>
              </a:spcAft>
              <a:buClr>
                <a:schemeClr val="dk1"/>
              </a:buClr>
              <a:buSzPts val="1946"/>
              <a:buFont typeface="Arial"/>
              <a:buNone/>
            </a:pPr>
            <a:endParaRPr sz="1400"/>
          </a:p>
          <a:p>
            <a:pPr marL="0" lvl="0" indent="0" algn="l" rtl="0">
              <a:lnSpc>
                <a:spcPct val="90000"/>
              </a:lnSpc>
              <a:spcBef>
                <a:spcPts val="750"/>
              </a:spcBef>
              <a:spcAft>
                <a:spcPts val="0"/>
              </a:spcAft>
              <a:buClr>
                <a:schemeClr val="dk1"/>
              </a:buClr>
              <a:buSzPts val="1946"/>
              <a:buFont typeface="Arial"/>
              <a:buNone/>
            </a:pPr>
            <a:endParaRPr sz="1400"/>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a:p>
          <a:p>
            <a:pPr marL="0" lvl="0" indent="0" algn="l" rtl="0">
              <a:lnSpc>
                <a:spcPct val="90000"/>
              </a:lnSpc>
              <a:spcBef>
                <a:spcPts val="750"/>
              </a:spcBef>
              <a:spcAft>
                <a:spcPts val="0"/>
              </a:spcAft>
              <a:buClr>
                <a:schemeClr val="dk1"/>
              </a:buClr>
              <a:buSzPts val="1946"/>
              <a:buFont typeface="Arial"/>
              <a:buNone/>
            </a:pPr>
            <a:endParaRPr sz="160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h36ed69ff1c6a0b2d_0_51"/>
          <p:cNvSpPr txBox="1">
            <a:spLocks noGrp="1"/>
          </p:cNvSpPr>
          <p:nvPr>
            <p:ph type="body" idx="1"/>
          </p:nvPr>
        </p:nvSpPr>
        <p:spPr>
          <a:xfrm>
            <a:off x="198437" y="247650"/>
            <a:ext cx="6461100" cy="8736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SzPts val="1800"/>
              <a:buNone/>
            </a:pPr>
            <a:endParaRPr/>
          </a:p>
        </p:txBody>
      </p:sp>
      <p:pic>
        <p:nvPicPr>
          <p:cNvPr id="104" name="Google Shape;104;h36ed69ff1c6a0b2d_0_51"/>
          <p:cNvPicPr preferRelativeResize="0"/>
          <p:nvPr/>
        </p:nvPicPr>
        <p:blipFill rotWithShape="1">
          <a:blip r:embed="rId3">
            <a:alphaModFix/>
          </a:blip>
          <a:srcRect/>
          <a:stretch/>
        </p:blipFill>
        <p:spPr>
          <a:xfrm>
            <a:off x="115475" y="0"/>
            <a:ext cx="6392475" cy="90480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3"/>
          <p:cNvSpPr txBox="1">
            <a:spLocks noGrp="1"/>
          </p:cNvSpPr>
          <p:nvPr>
            <p:ph type="body" idx="1"/>
          </p:nvPr>
        </p:nvSpPr>
        <p:spPr>
          <a:xfrm>
            <a:off x="198437" y="247650"/>
            <a:ext cx="6461126" cy="8736013"/>
          </a:xfrm>
          <a:prstGeom prst="rect">
            <a:avLst/>
          </a:prstGeom>
          <a:noFill/>
          <a:ln>
            <a:noFill/>
          </a:ln>
        </p:spPr>
        <p:txBody>
          <a:bodyPr spcFirstLastPara="1" wrap="square" lIns="91425" tIns="45700" rIns="91425" bIns="45700" anchor="t" anchorCtr="0">
            <a:normAutofit/>
          </a:bodyPr>
          <a:lstStyle/>
          <a:p>
            <a:pPr marL="114300" lvl="0" indent="0" algn="l" rtl="0">
              <a:lnSpc>
                <a:spcPct val="90000"/>
              </a:lnSpc>
              <a:spcBef>
                <a:spcPts val="750"/>
              </a:spcBef>
              <a:spcAft>
                <a:spcPts val="0"/>
              </a:spcAft>
              <a:buSzPts val="1800"/>
              <a:buNone/>
            </a:pPr>
            <a:r>
              <a:rPr lang="en-GB" b="1"/>
              <a:t>FoWS News</a:t>
            </a:r>
            <a:endParaRPr/>
          </a:p>
        </p:txBody>
      </p:sp>
      <p:sp>
        <p:nvSpPr>
          <p:cNvPr id="110" name="Google Shape;110;p3"/>
          <p:cNvSpPr/>
          <p:nvPr/>
        </p:nvSpPr>
        <p:spPr>
          <a:xfrm>
            <a:off x="0" y="96000"/>
            <a:ext cx="6659700" cy="54138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0"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0"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0"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0"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0" i="0" u="none" strike="noStrike" cap="none">
              <a:solidFill>
                <a:srgbClr val="222222"/>
              </a:solidFill>
              <a:highlight>
                <a:srgbClr val="FFFFFF"/>
              </a:highlight>
              <a:latin typeface="Arial"/>
              <a:ea typeface="Arial"/>
              <a:cs typeface="Arial"/>
              <a:sym typeface="Arial"/>
            </a:endParaRPr>
          </a:p>
          <a:p>
            <a:pPr marL="0" marR="0" lvl="0" indent="0" algn="ctr" rtl="0">
              <a:lnSpc>
                <a:spcPct val="115000"/>
              </a:lnSpc>
              <a:spcBef>
                <a:spcPts val="1000"/>
              </a:spcBef>
              <a:spcAft>
                <a:spcPts val="0"/>
              </a:spcAft>
              <a:buClr>
                <a:schemeClr val="dk1"/>
              </a:buClr>
              <a:buSzPts val="1100"/>
              <a:buFont typeface="Arial"/>
              <a:buNone/>
            </a:pPr>
            <a:r>
              <a:rPr lang="en-GB" sz="1400" b="0" i="0" u="none" strike="noStrike" cap="none">
                <a:solidFill>
                  <a:srgbClr val="222222"/>
                </a:solidFill>
                <a:highlight>
                  <a:srgbClr val="FFFFFF"/>
                </a:highlight>
                <a:latin typeface="Arial"/>
                <a:ea typeface="Arial"/>
                <a:cs typeface="Arial"/>
                <a:sym typeface="Arial"/>
              </a:rPr>
              <a:t>Our</a:t>
            </a:r>
            <a:r>
              <a:rPr lang="en-GB" sz="1300" b="0" i="0" u="none" strike="noStrike" cap="none">
                <a:solidFill>
                  <a:srgbClr val="222222"/>
                </a:solidFill>
                <a:highlight>
                  <a:srgbClr val="FFFFFF"/>
                </a:highlight>
                <a:latin typeface="Arial"/>
                <a:ea typeface="Arial"/>
                <a:cs typeface="Arial"/>
                <a:sym typeface="Arial"/>
              </a:rPr>
              <a:t> FOWS </a:t>
            </a:r>
            <a:r>
              <a:rPr lang="en-GB" sz="1400" b="0" i="0" u="none" strike="noStrike" cap="none">
                <a:solidFill>
                  <a:srgbClr val="222222"/>
                </a:solidFill>
                <a:highlight>
                  <a:srgbClr val="FFFFFF"/>
                </a:highlight>
                <a:latin typeface="Arial"/>
                <a:ea typeface="Arial"/>
                <a:cs typeface="Arial"/>
                <a:sym typeface="Arial"/>
              </a:rPr>
              <a:t>AGM is coming up on </a:t>
            </a:r>
            <a:r>
              <a:rPr lang="en-GB" sz="1400" b="1" i="0" u="none" strike="noStrike" cap="none">
                <a:solidFill>
                  <a:srgbClr val="222222"/>
                </a:solidFill>
                <a:highlight>
                  <a:srgbClr val="FFFFFF"/>
                </a:highlight>
                <a:latin typeface="Arial"/>
                <a:ea typeface="Arial"/>
                <a:cs typeface="Arial"/>
                <a:sym typeface="Arial"/>
              </a:rPr>
              <a:t>2nd November at 6.45pm</a:t>
            </a:r>
            <a:r>
              <a:rPr lang="en-GB" sz="1400" b="0" i="0" u="none" strike="noStrike" cap="none">
                <a:solidFill>
                  <a:srgbClr val="222222"/>
                </a:solidFill>
                <a:highlight>
                  <a:srgbClr val="FFFFFF"/>
                </a:highlight>
                <a:latin typeface="Arial"/>
                <a:ea typeface="Arial"/>
                <a:cs typeface="Arial"/>
                <a:sym typeface="Arial"/>
              </a:rPr>
              <a:t>, and we’d really love to see as many parents as possible there.</a:t>
            </a:r>
            <a:endParaRPr sz="1400" b="0" i="0" u="none" strike="noStrike" cap="none">
              <a:solidFill>
                <a:srgbClr val="222222"/>
              </a:solidFill>
              <a:highlight>
                <a:srgbClr val="FFFFFF"/>
              </a:highlight>
              <a:latin typeface="Arial"/>
              <a:ea typeface="Arial"/>
              <a:cs typeface="Arial"/>
              <a:sym typeface="Arial"/>
            </a:endParaRPr>
          </a:p>
          <a:p>
            <a:pPr marL="0" marR="0" lvl="0" indent="0" algn="ctr" rtl="0">
              <a:lnSpc>
                <a:spcPct val="115000"/>
              </a:lnSpc>
              <a:spcBef>
                <a:spcPts val="1000"/>
              </a:spcBef>
              <a:spcAft>
                <a:spcPts val="0"/>
              </a:spcAft>
              <a:buClr>
                <a:schemeClr val="dk1"/>
              </a:buClr>
              <a:buSzPts val="1100"/>
              <a:buFont typeface="Arial"/>
              <a:buNone/>
            </a:pPr>
            <a:r>
              <a:rPr lang="en-GB" sz="1400" b="0" i="0" u="none" strike="noStrike" cap="none">
                <a:solidFill>
                  <a:srgbClr val="222222"/>
                </a:solidFill>
                <a:highlight>
                  <a:srgbClr val="FFFFFF"/>
                </a:highlight>
                <a:latin typeface="Arial"/>
                <a:ea typeface="Arial"/>
                <a:cs typeface="Arial"/>
                <a:sym typeface="Arial"/>
              </a:rPr>
              <a:t>We want the committee to </a:t>
            </a:r>
            <a:r>
              <a:rPr lang="en-GB" sz="1400" b="1" i="0" u="none" strike="noStrike" cap="none">
                <a:solidFill>
                  <a:srgbClr val="222222"/>
                </a:solidFill>
                <a:highlight>
                  <a:srgbClr val="FFFFFF"/>
                </a:highlight>
                <a:latin typeface="Arial"/>
                <a:ea typeface="Arial"/>
                <a:cs typeface="Arial"/>
                <a:sym typeface="Arial"/>
              </a:rPr>
              <a:t>reflect the whole school community</a:t>
            </a:r>
            <a:r>
              <a:rPr lang="en-GB" sz="1400" b="0" i="0" u="none" strike="noStrike" cap="none">
                <a:solidFill>
                  <a:srgbClr val="222222"/>
                </a:solidFill>
                <a:highlight>
                  <a:srgbClr val="FFFFFF"/>
                </a:highlight>
                <a:latin typeface="Arial"/>
                <a:ea typeface="Arial"/>
                <a:cs typeface="Arial"/>
                <a:sym typeface="Arial"/>
              </a:rPr>
              <a:t>, so if you’d like to get more involved, have an idea to share, or would simply like to find out more about what we do, please come along and let us know.</a:t>
            </a:r>
            <a:endParaRPr sz="1400" b="0" i="0" u="none" strike="noStrike" cap="none">
              <a:solidFill>
                <a:srgbClr val="222222"/>
              </a:solidFill>
              <a:highlight>
                <a:srgbClr val="FFFFFF"/>
              </a:highlight>
              <a:latin typeface="Arial"/>
              <a:ea typeface="Arial"/>
              <a:cs typeface="Arial"/>
              <a:sym typeface="Arial"/>
            </a:endParaRPr>
          </a:p>
          <a:p>
            <a:pPr marL="0" marR="0" lvl="0" indent="0" algn="ctr" rtl="0">
              <a:lnSpc>
                <a:spcPct val="115000"/>
              </a:lnSpc>
              <a:spcBef>
                <a:spcPts val="1000"/>
              </a:spcBef>
              <a:spcAft>
                <a:spcPts val="0"/>
              </a:spcAft>
              <a:buClr>
                <a:schemeClr val="dk1"/>
              </a:buClr>
              <a:buSzPts val="1100"/>
              <a:buFont typeface="Arial"/>
              <a:buNone/>
            </a:pPr>
            <a:r>
              <a:rPr lang="en-GB" sz="1400" b="0" i="0" u="none" strike="noStrike" cap="none">
                <a:solidFill>
                  <a:srgbClr val="222222"/>
                </a:solidFill>
                <a:highlight>
                  <a:srgbClr val="FFFFFF"/>
                </a:highlight>
                <a:latin typeface="Arial"/>
                <a:ea typeface="Arial"/>
                <a:cs typeface="Arial"/>
                <a:sym typeface="Arial"/>
              </a:rPr>
              <a:t>The PTA plays an important role in raising money for the school. Over the last couple of years, we’ve been able to provide vital funds towards the </a:t>
            </a:r>
            <a:r>
              <a:rPr lang="en-GB" sz="1400" b="1" i="0" u="none" strike="noStrike" cap="none">
                <a:solidFill>
                  <a:srgbClr val="222222"/>
                </a:solidFill>
                <a:highlight>
                  <a:srgbClr val="FFFFFF"/>
                </a:highlight>
                <a:latin typeface="Arial"/>
                <a:ea typeface="Arial"/>
                <a:cs typeface="Arial"/>
                <a:sym typeface="Arial"/>
              </a:rPr>
              <a:t>refurbishment of the playground</a:t>
            </a:r>
            <a:r>
              <a:rPr lang="en-GB" sz="1400" b="0" i="0" u="none" strike="noStrike" cap="none">
                <a:solidFill>
                  <a:srgbClr val="222222"/>
                </a:solidFill>
                <a:highlight>
                  <a:srgbClr val="FFFFFF"/>
                </a:highlight>
                <a:latin typeface="Arial"/>
                <a:ea typeface="Arial"/>
                <a:cs typeface="Arial"/>
                <a:sym typeface="Arial"/>
              </a:rPr>
              <a:t> and purchase a </a:t>
            </a:r>
            <a:r>
              <a:rPr lang="en-GB" sz="1400" b="1" i="0" u="none" strike="noStrike" cap="none">
                <a:solidFill>
                  <a:srgbClr val="222222"/>
                </a:solidFill>
                <a:highlight>
                  <a:srgbClr val="FFFFFF"/>
                </a:highlight>
                <a:latin typeface="Arial"/>
                <a:ea typeface="Arial"/>
                <a:cs typeface="Arial"/>
                <a:sym typeface="Arial"/>
              </a:rPr>
              <a:t>new school minibus,</a:t>
            </a:r>
            <a:r>
              <a:rPr lang="en-GB" sz="1400" b="0" i="0" u="none" strike="noStrike" cap="none">
                <a:solidFill>
                  <a:srgbClr val="222222"/>
                </a:solidFill>
                <a:highlight>
                  <a:srgbClr val="FFFFFF"/>
                </a:highlight>
                <a:latin typeface="Arial"/>
                <a:ea typeface="Arial"/>
                <a:cs typeface="Arial"/>
                <a:sym typeface="Arial"/>
              </a:rPr>
              <a:t> things that directly benefit our children.</a:t>
            </a:r>
            <a:endParaRPr sz="1400" b="0" i="0" u="none" strike="noStrike" cap="none">
              <a:solidFill>
                <a:srgbClr val="222222"/>
              </a:solidFill>
              <a:highlight>
                <a:srgbClr val="FFFFFF"/>
              </a:highlight>
              <a:latin typeface="Arial"/>
              <a:ea typeface="Arial"/>
              <a:cs typeface="Arial"/>
              <a:sym typeface="Arial"/>
            </a:endParaRPr>
          </a:p>
          <a:p>
            <a:pPr marL="0" marR="0" lvl="0" indent="0" algn="ctr" rtl="0">
              <a:lnSpc>
                <a:spcPct val="115000"/>
              </a:lnSpc>
              <a:spcBef>
                <a:spcPts val="1000"/>
              </a:spcBef>
              <a:spcAft>
                <a:spcPts val="0"/>
              </a:spcAft>
              <a:buClr>
                <a:schemeClr val="dk1"/>
              </a:buClr>
              <a:buSzPts val="1100"/>
              <a:buFont typeface="Arial"/>
              <a:buNone/>
            </a:pPr>
            <a:r>
              <a:rPr lang="en-GB" sz="1400" b="0" i="0" u="none" strike="noStrike" cap="none">
                <a:solidFill>
                  <a:srgbClr val="222222"/>
                </a:solidFill>
                <a:highlight>
                  <a:srgbClr val="FFFFFF"/>
                </a:highlight>
                <a:latin typeface="Arial"/>
                <a:ea typeface="Arial"/>
                <a:cs typeface="Arial"/>
                <a:sym typeface="Arial"/>
              </a:rPr>
              <a:t>So please come along, find out what’s happening, have your say and </a:t>
            </a:r>
            <a:r>
              <a:rPr lang="en-GB" sz="1400" b="1" i="0" u="none" strike="noStrike" cap="none">
                <a:solidFill>
                  <a:srgbClr val="222222"/>
                </a:solidFill>
                <a:highlight>
                  <a:srgbClr val="FFFFFF"/>
                </a:highlight>
                <a:latin typeface="Arial"/>
                <a:ea typeface="Arial"/>
                <a:cs typeface="Arial"/>
                <a:sym typeface="Arial"/>
              </a:rPr>
              <a:t>cast your vote</a:t>
            </a:r>
            <a:r>
              <a:rPr lang="en-GB" sz="1300" b="0" i="0" u="none" strike="noStrike" cap="none">
                <a:solidFill>
                  <a:srgbClr val="222222"/>
                </a:solidFill>
                <a:highlight>
                  <a:srgbClr val="FFFFFF"/>
                </a:highlight>
                <a:latin typeface="Arial"/>
                <a:ea typeface="Arial"/>
                <a:cs typeface="Arial"/>
                <a:sym typeface="Arial"/>
              </a:rPr>
              <a:t>. We’d really love to see you there! </a:t>
            </a:r>
            <a:endParaRPr sz="1300" b="0" i="0" u="none" strike="noStrike" cap="none">
              <a:solidFill>
                <a:srgbClr val="222222"/>
              </a:solidFill>
              <a:highlight>
                <a:srgbClr val="FFFFFF"/>
              </a:highlight>
              <a:latin typeface="Arial"/>
              <a:ea typeface="Arial"/>
              <a:cs typeface="Arial"/>
              <a:sym typeface="Arial"/>
            </a:endParaRPr>
          </a:p>
          <a:p>
            <a:pPr marL="0" marR="0" lvl="0" indent="0" algn="ctr" rtl="0">
              <a:lnSpc>
                <a:spcPct val="100000"/>
              </a:lnSpc>
              <a:spcBef>
                <a:spcPts val="100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1" i="0" u="none" strike="noStrike" cap="none">
              <a:solidFill>
                <a:srgbClr val="222222"/>
              </a:solidFill>
              <a:highlight>
                <a:srgbClr val="FFFFFF"/>
              </a:highlight>
              <a:latin typeface="Arial"/>
              <a:ea typeface="Arial"/>
              <a:cs typeface="Arial"/>
              <a:sym typeface="Arial"/>
            </a:endParaRPr>
          </a:p>
          <a:p>
            <a:pPr marL="0" marR="0" lvl="0" indent="0" algn="l" rtl="0">
              <a:lnSpc>
                <a:spcPct val="115000"/>
              </a:lnSpc>
              <a:spcBef>
                <a:spcPts val="1000"/>
              </a:spcBef>
              <a:spcAft>
                <a:spcPts val="0"/>
              </a:spcAft>
              <a:buClr>
                <a:schemeClr val="dk1"/>
              </a:buClr>
              <a:buSzPts val="1100"/>
              <a:buFont typeface="Arial"/>
              <a:buNone/>
            </a:pPr>
            <a:endParaRPr sz="1100" b="0" i="0" u="sng" strike="noStrike" cap="none">
              <a:solidFill>
                <a:srgbClr val="1155CC"/>
              </a:solidFill>
              <a:highlight>
                <a:srgbClr val="FFFFFF"/>
              </a:highlight>
              <a:latin typeface="Arial"/>
              <a:ea typeface="Arial"/>
              <a:cs typeface="Arial"/>
              <a:sym typeface="Arial"/>
            </a:endParaRPr>
          </a:p>
          <a:p>
            <a:pPr marL="0" marR="0" lvl="0" indent="0" algn="ctr" rtl="0">
              <a:lnSpc>
                <a:spcPct val="100000"/>
              </a:lnSpc>
              <a:spcBef>
                <a:spcPts val="100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Arial"/>
              <a:buNone/>
            </a:pPr>
            <a:endParaRPr sz="1800" b="1" i="0" u="none" strike="noStrike" cap="none">
              <a:solidFill>
                <a:srgbClr val="222222"/>
              </a:solidFill>
              <a:latin typeface="Arial"/>
              <a:ea typeface="Arial"/>
              <a:cs typeface="Arial"/>
              <a:sym typeface="Arial"/>
            </a:endParaRPr>
          </a:p>
          <a:p>
            <a:pPr marL="0" marR="0" lvl="0" indent="0" algn="ctr" rtl="0">
              <a:lnSpc>
                <a:spcPct val="100000"/>
              </a:lnSpc>
              <a:spcBef>
                <a:spcPts val="0"/>
              </a:spcBef>
              <a:spcAft>
                <a:spcPts val="0"/>
              </a:spcAft>
              <a:buClr>
                <a:srgbClr val="222222"/>
              </a:buClr>
              <a:buSzPts val="1400"/>
              <a:buFont typeface="Arial"/>
              <a:buNone/>
            </a:pPr>
            <a:br>
              <a:rPr lang="en-GB" sz="1400" b="0" i="0" u="none" strike="noStrike" cap="none">
                <a:solidFill>
                  <a:schemeClr val="dk1"/>
                </a:solidFill>
                <a:latin typeface="Arial"/>
                <a:ea typeface="Arial"/>
                <a:cs typeface="Arial"/>
                <a:sym typeface="Arial"/>
              </a:rPr>
            </a:br>
            <a:r>
              <a:rPr lang="en-GB" sz="1400" b="0" i="0" u="none" strike="noStrike" cap="none">
                <a:solidFill>
                  <a:schemeClr val="dk1"/>
                </a:solidFill>
                <a:latin typeface="Arial"/>
                <a:ea typeface="Arial"/>
                <a:cs typeface="Arial"/>
                <a:sym typeface="Arial"/>
              </a:rPr>
              <a:t>  </a:t>
            </a:r>
            <a:br>
              <a:rPr lang="en-GB" sz="19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p:txBody>
      </p:sp>
      <p:pic>
        <p:nvPicPr>
          <p:cNvPr id="111" name="Google Shape;111;p3"/>
          <p:cNvPicPr preferRelativeResize="0"/>
          <p:nvPr/>
        </p:nvPicPr>
        <p:blipFill rotWithShape="1">
          <a:blip r:embed="rId3">
            <a:alphaModFix/>
          </a:blip>
          <a:srcRect/>
          <a:stretch/>
        </p:blipFill>
        <p:spPr>
          <a:xfrm>
            <a:off x="1830963" y="4164888"/>
            <a:ext cx="2792474" cy="2782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h4eb3a85b1fa50c04_0_4"/>
          <p:cNvSpPr txBox="1">
            <a:spLocks noGrp="1"/>
          </p:cNvSpPr>
          <p:nvPr>
            <p:ph type="body" idx="1"/>
          </p:nvPr>
        </p:nvSpPr>
        <p:spPr>
          <a:xfrm>
            <a:off x="198437" y="247650"/>
            <a:ext cx="6461100" cy="8736000"/>
          </a:xfrm>
          <a:prstGeom prst="rect">
            <a:avLst/>
          </a:prstGeom>
          <a:noFill/>
          <a:ln>
            <a:noFill/>
          </a:ln>
        </p:spPr>
        <p:txBody>
          <a:bodyPr spcFirstLastPara="1" wrap="square" lIns="91425" tIns="45700" rIns="91425" bIns="45700" anchor="t" anchorCtr="0">
            <a:normAutofit/>
          </a:bodyPr>
          <a:lstStyle/>
          <a:p>
            <a:pPr marL="0" lvl="0" indent="0" algn="l" rtl="0">
              <a:lnSpc>
                <a:spcPct val="115000"/>
              </a:lnSpc>
              <a:spcBef>
                <a:spcPts val="1000"/>
              </a:spcBef>
              <a:spcAft>
                <a:spcPts val="0"/>
              </a:spcAft>
              <a:buClr>
                <a:schemeClr val="dk1"/>
              </a:buClr>
              <a:buSzPts val="1100"/>
              <a:buFont typeface="Arial"/>
              <a:buNone/>
            </a:pPr>
            <a:r>
              <a:rPr lang="en-GB" sz="2000" b="1">
                <a:solidFill>
                  <a:srgbClr val="222222"/>
                </a:solidFill>
                <a:highlight>
                  <a:srgbClr val="FFFFFF"/>
                </a:highlight>
              </a:rPr>
              <a:t>Firework tickets are now on sale!</a:t>
            </a:r>
            <a:r>
              <a:rPr lang="en-GB" sz="2000">
                <a:solidFill>
                  <a:srgbClr val="222222"/>
                </a:solidFill>
                <a:highlight>
                  <a:srgbClr val="FFFFFF"/>
                </a:highlight>
              </a:rPr>
              <a:t> </a:t>
            </a:r>
            <a:endParaRPr sz="2000">
              <a:solidFill>
                <a:srgbClr val="222222"/>
              </a:solidFill>
              <a:highlight>
                <a:srgbClr val="FFFFFF"/>
              </a:highlight>
            </a:endParaRPr>
          </a:p>
          <a:p>
            <a:pPr marL="0" lvl="0" indent="0" algn="l" rtl="0">
              <a:lnSpc>
                <a:spcPct val="115000"/>
              </a:lnSpc>
              <a:spcBef>
                <a:spcPts val="1000"/>
              </a:spcBef>
              <a:spcAft>
                <a:spcPts val="0"/>
              </a:spcAft>
              <a:buClr>
                <a:schemeClr val="dk1"/>
              </a:buClr>
              <a:buSzPts val="1100"/>
              <a:buFont typeface="Arial"/>
              <a:buNone/>
            </a:pPr>
            <a:r>
              <a:rPr lang="en-GB" sz="1400">
                <a:solidFill>
                  <a:srgbClr val="222222"/>
                </a:solidFill>
                <a:highlight>
                  <a:srgbClr val="FFFFFF"/>
                </a:highlight>
              </a:rPr>
              <a:t>And the good news… </a:t>
            </a:r>
            <a:r>
              <a:rPr lang="en-GB" sz="1400" b="1">
                <a:solidFill>
                  <a:srgbClr val="222222"/>
                </a:solidFill>
                <a:highlight>
                  <a:srgbClr val="FFFFFF"/>
                </a:highlight>
              </a:rPr>
              <a:t>ticket prices are frozen at last year’s prices!</a:t>
            </a:r>
            <a:r>
              <a:rPr lang="en-GB" sz="1400">
                <a:solidFill>
                  <a:srgbClr val="222222"/>
                </a:solidFill>
                <a:highlight>
                  <a:srgbClr val="FFFFFF"/>
                </a:highlight>
              </a:rPr>
              <a:t> Scan the QR code or use the link below. </a:t>
            </a:r>
            <a:endParaRPr sz="1400">
              <a:solidFill>
                <a:srgbClr val="222222"/>
              </a:solidFill>
              <a:highlight>
                <a:srgbClr val="FFFFFF"/>
              </a:highlight>
            </a:endParaRPr>
          </a:p>
          <a:p>
            <a:pPr marL="0" lvl="0" indent="0" algn="l" rtl="0">
              <a:lnSpc>
                <a:spcPct val="115000"/>
              </a:lnSpc>
              <a:spcBef>
                <a:spcPts val="1000"/>
              </a:spcBef>
              <a:spcAft>
                <a:spcPts val="0"/>
              </a:spcAft>
              <a:buClr>
                <a:schemeClr val="dk1"/>
              </a:buClr>
              <a:buSzPts val="1100"/>
              <a:buFont typeface="Arial"/>
              <a:buNone/>
            </a:pPr>
            <a:r>
              <a:rPr lang="en-GB" sz="1100" u="sng">
                <a:solidFill>
                  <a:srgbClr val="1155CC"/>
                </a:solidFill>
                <a:highlight>
                  <a:srgbClr val="FFFFFF"/>
                </a:highlight>
                <a:hlinkClick r:id="rId3">
                  <a:extLst>
                    <a:ext uri="{A12FA001-AC4F-418D-AE19-62706E023703}">
                      <ahyp:hlinkClr xmlns:ahyp="http://schemas.microsoft.com/office/drawing/2018/hyperlinkcolor" val="tx"/>
                    </a:ext>
                  </a:extLst>
                </a:hlinkClick>
              </a:rPr>
              <a:t>https://www.pta-events.co.uk/friendsofwoolhamptonschool/?event=event&amp;eventId=122871</a:t>
            </a:r>
            <a:endParaRPr sz="1100" u="sng">
              <a:solidFill>
                <a:srgbClr val="1155CC"/>
              </a:solidFill>
              <a:highlight>
                <a:srgbClr val="FFFFFF"/>
              </a:highlight>
            </a:endParaRPr>
          </a:p>
          <a:p>
            <a:pPr marL="0" lvl="0" indent="0" algn="l" rtl="0">
              <a:lnSpc>
                <a:spcPct val="90000"/>
              </a:lnSpc>
              <a:spcBef>
                <a:spcPts val="1000"/>
              </a:spcBef>
              <a:spcAft>
                <a:spcPts val="0"/>
              </a:spcAft>
              <a:buSzPts val="1800"/>
              <a:buNone/>
            </a:pPr>
            <a:endParaRPr/>
          </a:p>
        </p:txBody>
      </p:sp>
      <p:pic>
        <p:nvPicPr>
          <p:cNvPr id="117" name="Google Shape;117;h4eb3a85b1fa50c04_0_4"/>
          <p:cNvPicPr preferRelativeResize="0"/>
          <p:nvPr/>
        </p:nvPicPr>
        <p:blipFill rotWithShape="1">
          <a:blip r:embed="rId4">
            <a:alphaModFix/>
          </a:blip>
          <a:srcRect/>
          <a:stretch/>
        </p:blipFill>
        <p:spPr>
          <a:xfrm>
            <a:off x="1162025" y="2021013"/>
            <a:ext cx="4533900" cy="65055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h3bca2c7924cf2865_0_0"/>
          <p:cNvSpPr txBox="1">
            <a:spLocks noGrp="1"/>
          </p:cNvSpPr>
          <p:nvPr>
            <p:ph type="body" idx="1"/>
          </p:nvPr>
        </p:nvSpPr>
        <p:spPr>
          <a:xfrm>
            <a:off x="198437" y="247650"/>
            <a:ext cx="6461100" cy="8736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SzPts val="1800"/>
              <a:buNone/>
            </a:pPr>
            <a:endParaRPr/>
          </a:p>
          <a:p>
            <a:pPr marL="0" lvl="0" indent="0" algn="l" rtl="0">
              <a:lnSpc>
                <a:spcPct val="90000"/>
              </a:lnSpc>
              <a:spcBef>
                <a:spcPts val="750"/>
              </a:spcBef>
              <a:spcAft>
                <a:spcPts val="0"/>
              </a:spcAft>
              <a:buSzPts val="1800"/>
              <a:buNone/>
            </a:pPr>
            <a:endParaRPr/>
          </a:p>
          <a:p>
            <a:pPr marL="0" lvl="0" indent="0" algn="l" rtl="0">
              <a:lnSpc>
                <a:spcPct val="90000"/>
              </a:lnSpc>
              <a:spcBef>
                <a:spcPts val="750"/>
              </a:spcBef>
              <a:spcAft>
                <a:spcPts val="0"/>
              </a:spcAft>
              <a:buSzPts val="1800"/>
              <a:buNone/>
            </a:pPr>
            <a:endParaRPr/>
          </a:p>
          <a:p>
            <a:pPr marL="0" lvl="0" indent="0" algn="l" rtl="0">
              <a:lnSpc>
                <a:spcPct val="90000"/>
              </a:lnSpc>
              <a:spcBef>
                <a:spcPts val="750"/>
              </a:spcBef>
              <a:spcAft>
                <a:spcPts val="0"/>
              </a:spcAft>
              <a:buSzPts val="1800"/>
              <a:buNone/>
            </a:pPr>
            <a:endParaRPr/>
          </a:p>
          <a:p>
            <a:pPr marL="0" lvl="0" indent="0" algn="l" rtl="0">
              <a:lnSpc>
                <a:spcPct val="90000"/>
              </a:lnSpc>
              <a:spcBef>
                <a:spcPts val="750"/>
              </a:spcBef>
              <a:spcAft>
                <a:spcPts val="0"/>
              </a:spcAft>
              <a:buSzPts val="1800"/>
              <a:buNone/>
            </a:pPr>
            <a:endParaRPr/>
          </a:p>
          <a:p>
            <a:pPr marL="0" lvl="0" indent="0" algn="l" rtl="0">
              <a:lnSpc>
                <a:spcPct val="90000"/>
              </a:lnSpc>
              <a:spcBef>
                <a:spcPts val="750"/>
              </a:spcBef>
              <a:spcAft>
                <a:spcPts val="0"/>
              </a:spcAft>
              <a:buSzPts val="1800"/>
              <a:buNone/>
            </a:pPr>
            <a:endParaRPr/>
          </a:p>
        </p:txBody>
      </p:sp>
      <p:sp>
        <p:nvSpPr>
          <p:cNvPr id="123" name="Google Shape;123;h3bca2c7924cf2865_0_0"/>
          <p:cNvSpPr txBox="1"/>
          <p:nvPr/>
        </p:nvSpPr>
        <p:spPr>
          <a:xfrm>
            <a:off x="384950" y="603075"/>
            <a:ext cx="6095100" cy="809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700"/>
              <a:buFont typeface="Arial"/>
              <a:buNone/>
            </a:pPr>
            <a:r>
              <a:rPr lang="en-GB" sz="1700" b="1" i="0" u="none" strike="noStrike" cap="none">
                <a:solidFill>
                  <a:schemeClr val="dk1"/>
                </a:solidFill>
                <a:latin typeface="Arial"/>
                <a:ea typeface="Arial"/>
                <a:cs typeface="Arial"/>
                <a:sym typeface="Arial"/>
              </a:rPr>
              <a:t>Opportunity to work in school</a:t>
            </a:r>
            <a:endParaRPr sz="17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If you know of anyone looking for this particular role please let them know.</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Arial"/>
              <a:ea typeface="Arial"/>
              <a:cs typeface="Arial"/>
              <a:sym typeface="Arial"/>
            </a:endParaRPr>
          </a:p>
        </p:txBody>
      </p:sp>
      <p:pic>
        <p:nvPicPr>
          <p:cNvPr id="124" name="Google Shape;124;h3bca2c7924cf2865_0_0"/>
          <p:cNvPicPr preferRelativeResize="0"/>
          <p:nvPr/>
        </p:nvPicPr>
        <p:blipFill rotWithShape="1">
          <a:blip r:embed="rId3">
            <a:alphaModFix/>
          </a:blip>
          <a:srcRect/>
          <a:stretch/>
        </p:blipFill>
        <p:spPr>
          <a:xfrm>
            <a:off x="307975" y="2156850"/>
            <a:ext cx="6095099" cy="4796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h36ed69ff1c6a0b2d_0_10"/>
          <p:cNvSpPr txBox="1">
            <a:spLocks noGrp="1"/>
          </p:cNvSpPr>
          <p:nvPr>
            <p:ph type="body" idx="1"/>
          </p:nvPr>
        </p:nvSpPr>
        <p:spPr>
          <a:xfrm>
            <a:off x="198437" y="247650"/>
            <a:ext cx="6461100" cy="8736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SzPts val="1800"/>
              <a:buNone/>
            </a:pPr>
            <a:endParaRPr/>
          </a:p>
        </p:txBody>
      </p:sp>
      <p:pic>
        <p:nvPicPr>
          <p:cNvPr id="130" name="Google Shape;130;h36ed69ff1c6a0b2d_0_10"/>
          <p:cNvPicPr preferRelativeResize="0"/>
          <p:nvPr/>
        </p:nvPicPr>
        <p:blipFill rotWithShape="1">
          <a:blip r:embed="rId3">
            <a:alphaModFix/>
          </a:blip>
          <a:srcRect/>
          <a:stretch/>
        </p:blipFill>
        <p:spPr>
          <a:xfrm>
            <a:off x="-25" y="-622082"/>
            <a:ext cx="6857999" cy="976791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h36ed69ff1c6a0b2d_0_15"/>
          <p:cNvSpPr txBox="1">
            <a:spLocks noGrp="1"/>
          </p:cNvSpPr>
          <p:nvPr>
            <p:ph type="body" idx="1"/>
          </p:nvPr>
        </p:nvSpPr>
        <p:spPr>
          <a:xfrm>
            <a:off x="198437" y="247650"/>
            <a:ext cx="6461100" cy="8736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SzPts val="1800"/>
              <a:buNone/>
            </a:pPr>
            <a:endParaRPr/>
          </a:p>
        </p:txBody>
      </p:sp>
      <p:graphicFrame>
        <p:nvGraphicFramePr>
          <p:cNvPr id="136" name="Google Shape;136;h36ed69ff1c6a0b2d_0_15"/>
          <p:cNvGraphicFramePr/>
          <p:nvPr/>
        </p:nvGraphicFramePr>
        <p:xfrm>
          <a:off x="152400" y="152400"/>
          <a:ext cx="3000000" cy="3000000"/>
        </p:xfrm>
        <a:graphic>
          <a:graphicData uri="http://schemas.openxmlformats.org/drawingml/2006/table">
            <a:tbl>
              <a:tblPr>
                <a:solidFill>
                  <a:srgbClr val="FAFAFA"/>
                </a:solidFill>
                <a:tableStyleId>{6E2E099A-0962-43D6-8CFB-BC23C49ADCD7}</a:tableStyleId>
              </a:tblPr>
              <a:tblGrid>
                <a:gridCol w="6562725">
                  <a:extLst>
                    <a:ext uri="{9D8B030D-6E8A-4147-A177-3AD203B41FA5}">
                      <a16:colId xmlns:a16="http://schemas.microsoft.com/office/drawing/2014/main" val="20000"/>
                    </a:ext>
                  </a:extLst>
                </a:gridCol>
              </a:tblGrid>
              <a:tr h="51435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85725" marB="85725">
                    <a:solidFill>
                      <a:srgbClr val="FAFAFA"/>
                    </a:solidFill>
                  </a:tcPr>
                </a:tc>
                <a:extLst>
                  <a:ext uri="{0D108BD9-81ED-4DB2-BD59-A6C34878D82A}">
                    <a16:rowId xmlns:a16="http://schemas.microsoft.com/office/drawing/2014/main" val="10000"/>
                  </a:ext>
                </a:extLst>
              </a:tr>
              <a:tr h="8201025">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85725" marB="91425">
                    <a:solidFill>
                      <a:srgbClr val="FFFFFF"/>
                    </a:solidFill>
                  </a:tcPr>
                </a:tc>
                <a:extLst>
                  <a:ext uri="{0D108BD9-81ED-4DB2-BD59-A6C34878D82A}">
                    <a16:rowId xmlns:a16="http://schemas.microsoft.com/office/drawing/2014/main" val="10001"/>
                  </a:ext>
                </a:extLst>
              </a:tr>
            </a:tbl>
          </a:graphicData>
        </a:graphic>
      </p:graphicFrame>
      <p:pic>
        <p:nvPicPr>
          <p:cNvPr id="137" name="Google Shape;137;h36ed69ff1c6a0b2d_0_15"/>
          <p:cNvPicPr preferRelativeResize="0"/>
          <p:nvPr/>
        </p:nvPicPr>
        <p:blipFill rotWithShape="1">
          <a:blip r:embed="rId3">
            <a:alphaModFix/>
          </a:blip>
          <a:srcRect/>
          <a:stretch/>
        </p:blipFill>
        <p:spPr>
          <a:xfrm>
            <a:off x="1046975" y="152400"/>
            <a:ext cx="4640326" cy="3969825"/>
          </a:xfrm>
          <a:prstGeom prst="rect">
            <a:avLst/>
          </a:prstGeom>
          <a:noFill/>
          <a:ln>
            <a:noFill/>
          </a:ln>
        </p:spPr>
      </p:pic>
      <p:pic>
        <p:nvPicPr>
          <p:cNvPr id="138" name="Google Shape;138;h36ed69ff1c6a0b2d_0_15"/>
          <p:cNvPicPr preferRelativeResize="0"/>
          <p:nvPr/>
        </p:nvPicPr>
        <p:blipFill rotWithShape="1">
          <a:blip r:embed="rId4">
            <a:alphaModFix/>
          </a:blip>
          <a:srcRect/>
          <a:stretch/>
        </p:blipFill>
        <p:spPr>
          <a:xfrm>
            <a:off x="1552550" y="4052800"/>
            <a:ext cx="3752850" cy="455295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1033</Words>
  <Application>Microsoft Office PowerPoint</Application>
  <PresentationFormat>A4 Paper (210x297 mm)</PresentationFormat>
  <Paragraphs>188</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Play</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Rebecca Cox</dc:creator>
  <cp:lastModifiedBy>Rebecca Cox</cp:lastModifiedBy>
  <cp:revision>3</cp:revision>
  <dcterms:created xsi:type="dcterms:W3CDTF">2025-07-22T09:22:40Z</dcterms:created>
  <dcterms:modified xsi:type="dcterms:W3CDTF">2026-10-16T15:43:48Z</dcterms:modified>
</cp:coreProperties>
</file>